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notesSlides/notesSlide4.xml" ContentType="application/vnd.openxmlformats-officedocument.presentationml.notesSlide+xml"/>
  <Override PartName="/ppt/theme/themeOverride8.xml" ContentType="application/vnd.openxmlformats-officedocument.themeOverride+xml"/>
  <Override PartName="/ppt/notesSlides/notesSlide5.xml" ContentType="application/vnd.openxmlformats-officedocument.presentationml.notesSl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9"/>
  </p:notesMasterIdLst>
  <p:handoutMasterIdLst>
    <p:handoutMasterId r:id="rId70"/>
  </p:handoutMasterIdLst>
  <p:sldIdLst>
    <p:sldId id="327" r:id="rId5"/>
    <p:sldId id="330" r:id="rId6"/>
    <p:sldId id="331" r:id="rId7"/>
    <p:sldId id="332" r:id="rId8"/>
    <p:sldId id="298" r:id="rId9"/>
    <p:sldId id="262" r:id="rId10"/>
    <p:sldId id="263" r:id="rId11"/>
    <p:sldId id="299" r:id="rId12"/>
    <p:sldId id="333" r:id="rId13"/>
    <p:sldId id="334" r:id="rId14"/>
    <p:sldId id="335" r:id="rId15"/>
    <p:sldId id="264" r:id="rId16"/>
    <p:sldId id="336" r:id="rId17"/>
    <p:sldId id="337" r:id="rId18"/>
    <p:sldId id="266" r:id="rId19"/>
    <p:sldId id="338" r:id="rId20"/>
    <p:sldId id="339" r:id="rId21"/>
    <p:sldId id="265" r:id="rId22"/>
    <p:sldId id="276" r:id="rId23"/>
    <p:sldId id="303" r:id="rId24"/>
    <p:sldId id="293" r:id="rId25"/>
    <p:sldId id="277" r:id="rId26"/>
    <p:sldId id="340" r:id="rId27"/>
    <p:sldId id="284" r:id="rId28"/>
    <p:sldId id="269" r:id="rId29"/>
    <p:sldId id="304" r:id="rId30"/>
    <p:sldId id="305" r:id="rId31"/>
    <p:sldId id="341" r:id="rId32"/>
    <p:sldId id="307" r:id="rId33"/>
    <p:sldId id="306" r:id="rId34"/>
    <p:sldId id="342" r:id="rId35"/>
    <p:sldId id="308" r:id="rId36"/>
    <p:sldId id="343" r:id="rId37"/>
    <p:sldId id="270" r:id="rId38"/>
    <p:sldId id="309" r:id="rId39"/>
    <p:sldId id="344" r:id="rId40"/>
    <p:sldId id="310" r:id="rId41"/>
    <p:sldId id="311" r:id="rId42"/>
    <p:sldId id="312" r:id="rId43"/>
    <p:sldId id="314" r:id="rId44"/>
    <p:sldId id="313" r:id="rId45"/>
    <p:sldId id="315" r:id="rId46"/>
    <p:sldId id="316" r:id="rId47"/>
    <p:sldId id="317" r:id="rId48"/>
    <p:sldId id="294" r:id="rId49"/>
    <p:sldId id="296" r:id="rId50"/>
    <p:sldId id="345" r:id="rId51"/>
    <p:sldId id="318" r:id="rId52"/>
    <p:sldId id="346" r:id="rId53"/>
    <p:sldId id="347" r:id="rId54"/>
    <p:sldId id="319" r:id="rId55"/>
    <p:sldId id="348" r:id="rId56"/>
    <p:sldId id="321" r:id="rId57"/>
    <p:sldId id="322" r:id="rId58"/>
    <p:sldId id="349" r:id="rId59"/>
    <p:sldId id="323" r:id="rId60"/>
    <p:sldId id="350" r:id="rId61"/>
    <p:sldId id="351" r:id="rId62"/>
    <p:sldId id="324" r:id="rId63"/>
    <p:sldId id="288" r:id="rId64"/>
    <p:sldId id="289" r:id="rId65"/>
    <p:sldId id="320" r:id="rId66"/>
    <p:sldId id="274" r:id="rId67"/>
    <p:sldId id="329" r:id="rId6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81"/>
    <p:restoredTop sz="95814"/>
  </p:normalViewPr>
  <p:slideViewPr>
    <p:cSldViewPr snapToGrid="0" snapToObjects="1">
      <p:cViewPr varScale="1">
        <p:scale>
          <a:sx n="126" d="100"/>
          <a:sy n="126" d="100"/>
        </p:scale>
        <p:origin x="264" y="2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3/16/25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3/16/25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2289356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152770-48F6-304A-8BCF-8D2C096308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6F9E72-E703-9DD7-9BA1-79FB4E8A64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EF9FDF-B062-2E5F-0F3D-AF258E1C33A9}"/>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9CF94B23-B2B4-C6BC-6FFA-2F073BB5B7A4}"/>
              </a:ext>
            </a:extLst>
          </p:cNvPr>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1123342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3.xml"/><Relationship Id="rId4" Type="http://schemas.openxmlformats.org/officeDocument/2006/relationships/hyperlink" Target="https://github.com/daviiidmtz/Final_Project/blob/main/webscraping.ipynb"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5.xml"/><Relationship Id="rId4" Type="http://schemas.openxmlformats.org/officeDocument/2006/relationships/hyperlink" Target="https://github.com/daviiidmtz/Final_Project/blob/main/webscraping.ipynb"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6.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7.xml"/><Relationship Id="rId4" Type="http://schemas.openxmlformats.org/officeDocument/2006/relationships/hyperlink" Target="https://github.com/daviiidmtz/Final_Project/blob/main/eda-dataviz-v2.ipynb"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daviiidmtz/Final_Project/blob/main/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daviiidmtz/Final_Project/blob/main/launch-site-location-v2.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daviiidmtz/Final_Project/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daviiidmtz/Final_Project/blob/main/SpaceX_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hemeOverride" Target="../theme/themeOverride8.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9.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10.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1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12.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13.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14.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15.xml"/></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16.xml"/></Relationships>
</file>

<file path=ppt/slides/_rels/slide5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17.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18.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19.xml"/><Relationship Id="rId4" Type="http://schemas.openxmlformats.org/officeDocument/2006/relationships/image" Target="../media/image24.png"/></Relationships>
</file>

<file path=ppt/slides/_rels/slide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hyperlink" Target="https://github.com/daviiidmtz/Final_Project/blob/main/spacex-data-collection-api.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David Martinez</a:t>
            </a:r>
          </a:p>
          <a:p>
            <a:r>
              <a:rPr lang="en-US" dirty="0">
                <a:solidFill>
                  <a:schemeClr val="bg2"/>
                </a:solidFill>
                <a:latin typeface="Abadi" panose="020B0604020104020204" pitchFamily="34" charset="0"/>
                <a:ea typeface="SF Pro" pitchFamily="2" charset="0"/>
                <a:cs typeface="SF Pro" pitchFamily="2" charset="0"/>
              </a:rPr>
              <a:t>24/03/2025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FC33C269-15C7-C2EA-97CE-D56D653A90E4}"/>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B9369AE-3C40-EAEB-DC7B-6C076B36DEF7}"/>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5" name="Content Placeholder 4">
            <a:extLst>
              <a:ext uri="{FF2B5EF4-FFF2-40B4-BE49-F238E27FC236}">
                <a16:creationId xmlns:a16="http://schemas.microsoft.com/office/drawing/2014/main" id="{7CBB73A3-F4C6-60DE-ECDB-9D466D5BCC51}"/>
              </a:ext>
            </a:extLst>
          </p:cNvPr>
          <p:cNvSpPr>
            <a:spLocks noGrp="1"/>
          </p:cNvSpPr>
          <p:nvPr>
            <p:ph idx="4294967295"/>
          </p:nvPr>
        </p:nvSpPr>
        <p:spPr>
          <a:xfrm>
            <a:off x="6530975" y="1452563"/>
            <a:ext cx="5102225" cy="4546600"/>
          </a:xfrm>
          <a:prstGeom prst="rect">
            <a:avLst/>
          </a:prstGeom>
          <a:ln>
            <a:solidFill>
              <a:srgbClr val="0B49CB"/>
            </a:solidFill>
            <a:prstDash val="dash"/>
          </a:ln>
        </p:spPr>
        <p:txBody>
          <a:bodyPr vert="horz" lIns="91440" tIns="45720" rIns="91440" bIns="45720" rtlCol="0" anchor="t">
            <a:normAutofit fontScale="85000" lnSpcReduction="20000"/>
          </a:bodyPr>
          <a:lstStyle/>
          <a:p>
            <a:pPr marL="0" indent="0">
              <a:buNone/>
            </a:pPr>
            <a:r>
              <a:rPr lang="en-US" sz="1200" dirty="0">
                <a:solidFill>
                  <a:srgbClr val="1C7DDB"/>
                </a:solidFill>
                <a:latin typeface="Abadi"/>
              </a:rPr>
              <a:t>START  </a:t>
            </a:r>
          </a:p>
          <a:p>
            <a:pPr marL="0" indent="0">
              <a:buNone/>
            </a:pPr>
            <a:r>
              <a:rPr lang="en-US" sz="1200" dirty="0">
                <a:solidFill>
                  <a:srgbClr val="1C7DDB"/>
                </a:solidFill>
                <a:latin typeface="Abadi"/>
              </a:rPr>
              <a:t>  │  </a:t>
            </a:r>
          </a:p>
          <a:p>
            <a:pPr marL="0" indent="0">
              <a:buNone/>
            </a:pPr>
            <a:r>
              <a:rPr lang="en-US" sz="1200" dirty="0">
                <a:solidFill>
                  <a:srgbClr val="1C7DDB"/>
                </a:solidFill>
                <a:latin typeface="Abadi"/>
              </a:rPr>
              <a:t>  ├──&gt; Identify Wikipedia page with Falcon 9 launch data  </a:t>
            </a:r>
          </a:p>
          <a:p>
            <a:pPr marL="0" indent="0">
              <a:buNone/>
            </a:pPr>
            <a:r>
              <a:rPr lang="en-US" sz="1200" dirty="0">
                <a:solidFill>
                  <a:srgbClr val="1C7DDB"/>
                </a:solidFill>
                <a:latin typeface="Abadi"/>
              </a:rPr>
              <a:t>  │  </a:t>
            </a:r>
          </a:p>
          <a:p>
            <a:pPr marL="0" indent="0">
              <a:buNone/>
            </a:pPr>
            <a:r>
              <a:rPr lang="en-US" sz="1200" dirty="0">
                <a:solidFill>
                  <a:srgbClr val="1C7DDB"/>
                </a:solidFill>
                <a:latin typeface="Abadi"/>
              </a:rPr>
              <a:t>  ├──&gt; Send HTTP GET request to retrieve HTML  </a:t>
            </a:r>
          </a:p>
          <a:p>
            <a:pPr marL="0" indent="0">
              <a:buNone/>
            </a:pPr>
            <a:r>
              <a:rPr lang="en-US" sz="1200" dirty="0">
                <a:solidFill>
                  <a:srgbClr val="1C7DDB"/>
                </a:solidFill>
                <a:latin typeface="Abadi"/>
              </a:rPr>
              <a:t>  │  </a:t>
            </a:r>
          </a:p>
          <a:p>
            <a:pPr marL="0" indent="0">
              <a:buNone/>
            </a:pPr>
            <a:r>
              <a:rPr lang="en-US" sz="1200" dirty="0">
                <a:solidFill>
                  <a:srgbClr val="1C7DDB"/>
                </a:solidFill>
                <a:latin typeface="Abadi"/>
              </a:rPr>
              <a:t>  ├──&gt; Parse HTML content using </a:t>
            </a:r>
            <a:r>
              <a:rPr lang="en-US" sz="1200" dirty="0" err="1">
                <a:solidFill>
                  <a:srgbClr val="1C7DDB"/>
                </a:solidFill>
                <a:latin typeface="Abadi"/>
              </a:rPr>
              <a:t>BeautifulSoup</a:t>
            </a:r>
            <a:r>
              <a:rPr lang="en-US" sz="1200" dirty="0">
                <a:solidFill>
                  <a:srgbClr val="1C7DDB"/>
                </a:solidFill>
                <a:latin typeface="Abadi"/>
              </a:rPr>
              <a:t>  </a:t>
            </a:r>
          </a:p>
          <a:p>
            <a:pPr marL="0" indent="0">
              <a:buNone/>
            </a:pPr>
            <a:r>
              <a:rPr lang="en-US" sz="1200" dirty="0">
                <a:solidFill>
                  <a:srgbClr val="1C7DDB"/>
                </a:solidFill>
                <a:latin typeface="Abadi"/>
              </a:rPr>
              <a:t>  │  </a:t>
            </a:r>
          </a:p>
          <a:p>
            <a:pPr marL="0" indent="0">
              <a:buNone/>
            </a:pPr>
            <a:r>
              <a:rPr lang="en-US" sz="1200" dirty="0">
                <a:solidFill>
                  <a:srgbClr val="1C7DDB"/>
                </a:solidFill>
                <a:latin typeface="Abadi"/>
              </a:rPr>
              <a:t>  ├──&gt; Locate and extract tables containing launch data  </a:t>
            </a:r>
          </a:p>
          <a:p>
            <a:pPr marL="0" indent="0">
              <a:buNone/>
            </a:pPr>
            <a:r>
              <a:rPr lang="en-US" sz="1200" dirty="0">
                <a:solidFill>
                  <a:srgbClr val="1C7DDB"/>
                </a:solidFill>
                <a:latin typeface="Abadi"/>
              </a:rPr>
              <a:t>  │  </a:t>
            </a:r>
          </a:p>
          <a:p>
            <a:pPr marL="0" indent="0">
              <a:buNone/>
            </a:pPr>
            <a:r>
              <a:rPr lang="en-US" sz="1200" dirty="0">
                <a:solidFill>
                  <a:srgbClr val="1C7DDB"/>
                </a:solidFill>
                <a:latin typeface="Abadi"/>
              </a:rPr>
              <a:t>  ├──&gt; Extract column headers and table rows  </a:t>
            </a:r>
          </a:p>
          <a:p>
            <a:pPr marL="0" indent="0">
              <a:buNone/>
            </a:pPr>
            <a:r>
              <a:rPr lang="en-US" sz="1200" dirty="0">
                <a:solidFill>
                  <a:srgbClr val="1C7DDB"/>
                </a:solidFill>
                <a:latin typeface="Abadi"/>
              </a:rPr>
              <a:t>  │  </a:t>
            </a:r>
          </a:p>
          <a:p>
            <a:pPr marL="0" indent="0">
              <a:buNone/>
            </a:pPr>
            <a:r>
              <a:rPr lang="en-US" sz="1200" dirty="0">
                <a:solidFill>
                  <a:srgbClr val="1C7DDB"/>
                </a:solidFill>
                <a:latin typeface="Abadi"/>
              </a:rPr>
              <a:t>  ├──&gt; Clean data (remove citations, handle missing values)  </a:t>
            </a:r>
          </a:p>
          <a:p>
            <a:pPr marL="0" indent="0">
              <a:buNone/>
            </a:pPr>
            <a:r>
              <a:rPr lang="en-US" sz="1200" dirty="0">
                <a:solidFill>
                  <a:srgbClr val="1C7DDB"/>
                </a:solidFill>
                <a:latin typeface="Abadi"/>
              </a:rPr>
              <a:t>  │  </a:t>
            </a:r>
          </a:p>
          <a:p>
            <a:pPr marL="0" indent="0">
              <a:buNone/>
            </a:pPr>
            <a:r>
              <a:rPr lang="en-US" sz="1200" dirty="0">
                <a:solidFill>
                  <a:srgbClr val="1C7DDB"/>
                </a:solidFill>
                <a:latin typeface="Abadi"/>
              </a:rPr>
              <a:t>  ├──&gt; Convert extracted data into Pandas </a:t>
            </a:r>
            <a:r>
              <a:rPr lang="en-US" sz="1200" dirty="0" err="1">
                <a:solidFill>
                  <a:srgbClr val="1C7DDB"/>
                </a:solidFill>
                <a:latin typeface="Abadi"/>
              </a:rPr>
              <a:t>DataFrame</a:t>
            </a:r>
            <a:r>
              <a:rPr lang="en-US" sz="1200" dirty="0">
                <a:solidFill>
                  <a:srgbClr val="1C7DDB"/>
                </a:solidFill>
                <a:latin typeface="Abadi"/>
              </a:rPr>
              <a:t>  </a:t>
            </a:r>
          </a:p>
          <a:p>
            <a:pPr marL="0" indent="0">
              <a:buNone/>
            </a:pPr>
            <a:r>
              <a:rPr lang="en-US" sz="1200" dirty="0">
                <a:solidFill>
                  <a:srgbClr val="1C7DDB"/>
                </a:solidFill>
                <a:latin typeface="Abadi"/>
              </a:rPr>
              <a:t>  │  </a:t>
            </a:r>
          </a:p>
          <a:p>
            <a:pPr marL="0" indent="0">
              <a:buNone/>
            </a:pPr>
            <a:r>
              <a:rPr lang="en-US" sz="1200" dirty="0">
                <a:solidFill>
                  <a:srgbClr val="1C7DDB"/>
                </a:solidFill>
                <a:latin typeface="Abadi"/>
              </a:rPr>
              <a:t>  ├──&gt; Save </a:t>
            </a:r>
            <a:r>
              <a:rPr lang="en-US" sz="1200" dirty="0" err="1">
                <a:solidFill>
                  <a:srgbClr val="1C7DDB"/>
                </a:solidFill>
                <a:latin typeface="Abadi"/>
              </a:rPr>
              <a:t>DataFrame</a:t>
            </a:r>
            <a:r>
              <a:rPr lang="en-US" sz="1200" dirty="0">
                <a:solidFill>
                  <a:srgbClr val="1C7DDB"/>
                </a:solidFill>
                <a:latin typeface="Abadi"/>
              </a:rPr>
              <a:t> as CSV file  </a:t>
            </a:r>
          </a:p>
          <a:p>
            <a:pPr marL="0" indent="0">
              <a:buNone/>
            </a:pPr>
            <a:r>
              <a:rPr lang="en-US" sz="1200" dirty="0">
                <a:solidFill>
                  <a:srgbClr val="1C7DDB"/>
                </a:solidFill>
                <a:latin typeface="Abadi"/>
              </a:rPr>
              <a:t>  │  </a:t>
            </a:r>
          </a:p>
          <a:p>
            <a:pPr marL="0" indent="0">
              <a:buNone/>
            </a:pPr>
            <a:r>
              <a:rPr lang="en-US" sz="1200" dirty="0">
                <a:solidFill>
                  <a:srgbClr val="1C7DDB"/>
                </a:solidFill>
                <a:latin typeface="Abadi"/>
              </a:rPr>
              <a:t> END</a:t>
            </a:r>
          </a:p>
        </p:txBody>
      </p:sp>
      <p:sp>
        <p:nvSpPr>
          <p:cNvPr id="3" name="Text Placeholder 2">
            <a:extLst>
              <a:ext uri="{FF2B5EF4-FFF2-40B4-BE49-F238E27FC236}">
                <a16:creationId xmlns:a16="http://schemas.microsoft.com/office/drawing/2014/main" id="{AB83AF39-4980-5E3C-BCD4-B55838F1EC5E}"/>
              </a:ext>
            </a:extLst>
          </p:cNvPr>
          <p:cNvSpPr>
            <a:spLocks noGrp="1"/>
          </p:cNvSpPr>
          <p:nvPr>
            <p:ph type="body" sz="half" idx="4294967295"/>
          </p:nvPr>
        </p:nvSpPr>
        <p:spPr>
          <a:xfrm>
            <a:off x="734028" y="1471829"/>
            <a:ext cx="5361972" cy="4955381"/>
          </a:xfrm>
          <a:prstGeom prst="rect">
            <a:avLst/>
          </a:prstGeom>
        </p:spPr>
        <p:txBody>
          <a:bodyPr vert="horz" lIns="91440" tIns="45720" rIns="91440" bIns="45720" rtlCol="0" anchor="t">
            <a:noAutofit/>
          </a:bodyPr>
          <a:lstStyle/>
          <a:p>
            <a:pPr algn="l"/>
            <a:r>
              <a:rPr lang="es-MX" sz="1600" b="1" i="0" u="none" strike="noStrike" dirty="0">
                <a:solidFill>
                  <a:srgbClr val="000000"/>
                </a:solidFill>
                <a:effectLst/>
                <a:latin typeface="Abadi" panose="020B0604020104020204" pitchFamily="34" charset="0"/>
              </a:rPr>
              <a:t>Key Steps in Web Scraping</a:t>
            </a:r>
          </a:p>
          <a:p>
            <a:pPr algn="l">
              <a:buFont typeface="+mj-lt"/>
              <a:buAutoNum type="arabicPeriod"/>
            </a:pPr>
            <a:r>
              <a:rPr lang="es-MX" sz="1600" b="1" i="0" u="none" strike="noStrike" dirty="0">
                <a:solidFill>
                  <a:srgbClr val="000000"/>
                </a:solidFill>
                <a:effectLst/>
                <a:latin typeface="Abadi" panose="020B0604020104020204" pitchFamily="34" charset="0"/>
              </a:rPr>
              <a:t>Identify Target Web Page</a:t>
            </a:r>
            <a:endParaRPr lang="es-MX" sz="1600" b="0" i="0" u="none" strike="noStrike" dirty="0">
              <a:solidFill>
                <a:srgbClr val="000000"/>
              </a:solidFill>
              <a:effectLst/>
              <a:latin typeface="Abadi" panose="020B0604020104020204" pitchFamily="34" charset="0"/>
            </a:endParaRPr>
          </a:p>
          <a:p>
            <a:pPr lvl="1"/>
            <a:r>
              <a:rPr lang="es-MX" sz="1600" b="0" i="0" u="none" strike="noStrike" dirty="0">
                <a:solidFill>
                  <a:srgbClr val="000000"/>
                </a:solidFill>
                <a:effectLst/>
                <a:latin typeface="Abadi" panose="020B0604020104020204" pitchFamily="34" charset="0"/>
              </a:rPr>
              <a:t>Selected the Wikipedia page containing Falcon 9 and Falcon Heavy launch data.</a:t>
            </a:r>
          </a:p>
          <a:p>
            <a:pPr algn="l">
              <a:buFont typeface="+mj-lt"/>
              <a:buAutoNum type="arabicPeriod"/>
            </a:pPr>
            <a:r>
              <a:rPr lang="es-MX" sz="1600" b="1" i="0" u="none" strike="noStrike" dirty="0">
                <a:solidFill>
                  <a:srgbClr val="000000"/>
                </a:solidFill>
                <a:effectLst/>
                <a:latin typeface="Abadi" panose="020B0604020104020204" pitchFamily="34" charset="0"/>
              </a:rPr>
              <a:t>Send HTTP Request</a:t>
            </a:r>
            <a:endParaRPr lang="es-MX" sz="1600" b="0" i="0" u="none" strike="noStrike" dirty="0">
              <a:solidFill>
                <a:srgbClr val="000000"/>
              </a:solidFill>
              <a:effectLst/>
              <a:latin typeface="Abadi" panose="020B0604020104020204" pitchFamily="34" charset="0"/>
            </a:endParaRPr>
          </a:p>
          <a:p>
            <a:pPr lvl="1"/>
            <a:r>
              <a:rPr lang="es-MX" sz="1600" b="0" i="0" u="none" strike="noStrike" dirty="0">
                <a:solidFill>
                  <a:srgbClr val="000000"/>
                </a:solidFill>
                <a:effectLst/>
                <a:latin typeface="Abadi" panose="020B0604020104020204" pitchFamily="34" charset="0"/>
              </a:rPr>
              <a:t>Used the requests library to retrieve the webpage's HTML content.</a:t>
            </a:r>
          </a:p>
          <a:p>
            <a:pPr marL="457200" lvl="1" indent="0" algn="l">
              <a:buNone/>
            </a:pPr>
            <a:r>
              <a:rPr lang="es-MX" sz="1600" b="0" i="0" u="none" strike="noStrike" dirty="0">
                <a:solidFill>
                  <a:srgbClr val="000000"/>
                </a:solidFill>
                <a:effectLst/>
                <a:latin typeface="Abadi" panose="020B0604020104020204" pitchFamily="34" charset="0"/>
              </a:rPr>
              <a:t>import requests</a:t>
            </a:r>
          </a:p>
          <a:p>
            <a:pPr marL="457200" lvl="1" indent="0" algn="l">
              <a:buNone/>
            </a:pPr>
            <a:r>
              <a:rPr lang="es-MX" sz="1600" b="0" i="0" u="none" strike="noStrike" dirty="0">
                <a:solidFill>
                  <a:srgbClr val="000000"/>
                </a:solidFill>
                <a:effectLst/>
                <a:latin typeface="Abadi" panose="020B0604020104020204" pitchFamily="34" charset="0"/>
              </a:rPr>
              <a:t>from bs4 import BeautifulSoup  </a:t>
            </a:r>
          </a:p>
          <a:p>
            <a:pPr marL="457200" lvl="1" indent="0" algn="l">
              <a:buNone/>
            </a:pPr>
            <a:r>
              <a:rPr lang="es-MX" sz="1600" b="0" i="0" u="none" strike="noStrike" dirty="0">
                <a:solidFill>
                  <a:srgbClr val="000000"/>
                </a:solidFill>
                <a:effectLst/>
                <a:latin typeface="Abadi" panose="020B0604020104020204" pitchFamily="34" charset="0"/>
              </a:rPr>
              <a:t>url = "https://en.wikipedia.org/w/index.php?title=List_of_Falcon_9_and_Falcon_Heavy_launches&amp;oldid=1027686922"</a:t>
            </a:r>
          </a:p>
          <a:p>
            <a:pPr marL="457200" lvl="1" indent="0" algn="l">
              <a:buNone/>
            </a:pPr>
            <a:r>
              <a:rPr lang="es-MX" sz="1600" b="0" i="0" u="none" strike="noStrike" dirty="0">
                <a:solidFill>
                  <a:srgbClr val="000000"/>
                </a:solidFill>
                <a:effectLst/>
                <a:latin typeface="Abadi" panose="020B0604020104020204" pitchFamily="34" charset="0"/>
              </a:rPr>
              <a:t>response = requests.get(url)</a:t>
            </a:r>
          </a:p>
          <a:p>
            <a:pPr marL="457200" lvl="1" indent="0" algn="l">
              <a:buNone/>
            </a:pPr>
            <a:r>
              <a:rPr lang="es-MX" sz="1600" b="0" i="0" u="none" strike="noStrike" dirty="0">
                <a:solidFill>
                  <a:srgbClr val="000000"/>
                </a:solidFill>
                <a:effectLst/>
                <a:latin typeface="Abadi" panose="020B0604020104020204" pitchFamily="34" charset="0"/>
              </a:rPr>
              <a:t>soup = BeautifulSoup(response.text, ‘html.parser’).</a:t>
            </a:r>
          </a:p>
          <a:p>
            <a:pPr marL="0" indent="0" algn="l">
              <a:buNone/>
            </a:pPr>
            <a:r>
              <a:rPr lang="es-MX" sz="1600" dirty="0">
                <a:solidFill>
                  <a:srgbClr val="000000"/>
                </a:solidFill>
                <a:latin typeface="Abadi" panose="020B0604020104020204" pitchFamily="34" charset="0"/>
              </a:rPr>
              <a:t>3. </a:t>
            </a:r>
            <a:r>
              <a:rPr lang="es-MX" sz="1600" b="1" i="0" u="none" strike="noStrike" dirty="0">
                <a:solidFill>
                  <a:srgbClr val="000000"/>
                </a:solidFill>
                <a:effectLst/>
                <a:latin typeface="Abadi" panose="020B0604020104020204" pitchFamily="34" charset="0"/>
              </a:rPr>
              <a:t>Locate HTML Tables</a:t>
            </a:r>
            <a:endParaRPr lang="es-MX" sz="1600" dirty="0">
              <a:solidFill>
                <a:srgbClr val="000000"/>
              </a:solidFill>
              <a:latin typeface="Abadi" panose="020B0604020104020204" pitchFamily="34" charset="0"/>
            </a:endParaRPr>
          </a:p>
          <a:p>
            <a:pPr lvl="1"/>
            <a:r>
              <a:rPr lang="es-MX" sz="1600" b="0" i="0" u="none" strike="noStrike" dirty="0">
                <a:solidFill>
                  <a:srgbClr val="000000"/>
                </a:solidFill>
                <a:effectLst/>
                <a:latin typeface="Abadi" panose="020B0604020104020204" pitchFamily="34" charset="0"/>
              </a:rPr>
              <a:t>Used soup.find_all("table", class_="wikitable") to extract launch data tables.</a:t>
            </a:r>
          </a:p>
          <a:p>
            <a:pPr marL="457200" lvl="1" indent="0" algn="l">
              <a:buNone/>
            </a:pPr>
            <a:endParaRPr lang="es-MX" sz="1600" dirty="0">
              <a:solidFill>
                <a:srgbClr val="000000"/>
              </a:solidFill>
              <a:latin typeface="Abadi" panose="020B0604020104020204" pitchFamily="34" charset="0"/>
            </a:endParaRPr>
          </a:p>
        </p:txBody>
      </p:sp>
      <p:sp>
        <p:nvSpPr>
          <p:cNvPr id="4" name="Title 1">
            <a:extLst>
              <a:ext uri="{FF2B5EF4-FFF2-40B4-BE49-F238E27FC236}">
                <a16:creationId xmlns:a16="http://schemas.microsoft.com/office/drawing/2014/main" id="{06533C00-BF8F-F2B8-2584-03CA1C864CE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Tree>
    <p:extLst>
      <p:ext uri="{BB962C8B-B14F-4D97-AF65-F5344CB8AC3E}">
        <p14:creationId xmlns:p14="http://schemas.microsoft.com/office/powerpoint/2010/main" val="4168543121"/>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79F735F1-6CB1-A3D0-315C-9EB0ACC4317E}"/>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996FDC5-3E59-85AB-47C1-03093590D1D6}"/>
              </a:ext>
            </a:extLst>
          </p:cNvPr>
          <p:cNvSpPr>
            <a:spLocks noGrp="1"/>
          </p:cNvSpPr>
          <p:nvPr>
            <p:ph type="sldNum" sz="quarter" idx="12"/>
          </p:nvPr>
        </p:nvSpPr>
        <p:spPr/>
        <p:txBody>
          <a:bodyPr/>
          <a:lstStyle/>
          <a:p>
            <a:fld id="{5075537C-CA84-1446-933C-8E9D027F9201}" type="slidenum">
              <a:rPr lang="en-US" smtClean="0"/>
              <a:t>11</a:t>
            </a:fld>
            <a:endParaRPr lang="en-US" dirty="0"/>
          </a:p>
        </p:txBody>
      </p:sp>
      <p:sp>
        <p:nvSpPr>
          <p:cNvPr id="3" name="Text Placeholder 2">
            <a:extLst>
              <a:ext uri="{FF2B5EF4-FFF2-40B4-BE49-F238E27FC236}">
                <a16:creationId xmlns:a16="http://schemas.microsoft.com/office/drawing/2014/main" id="{D8326130-6DD6-F918-B254-8045272D9F97}"/>
              </a:ext>
            </a:extLst>
          </p:cNvPr>
          <p:cNvSpPr>
            <a:spLocks noGrp="1"/>
          </p:cNvSpPr>
          <p:nvPr>
            <p:ph type="body" sz="half" idx="4294967295"/>
          </p:nvPr>
        </p:nvSpPr>
        <p:spPr>
          <a:xfrm>
            <a:off x="1061434" y="1561148"/>
            <a:ext cx="10396538" cy="3990975"/>
          </a:xfrm>
          <a:prstGeom prst="rect">
            <a:avLst/>
          </a:prstGeom>
        </p:spPr>
        <p:txBody>
          <a:bodyPr vert="horz" lIns="91440" tIns="45720" rIns="91440" bIns="45720" numCol="2" rtlCol="0" anchor="t">
            <a:normAutofit/>
          </a:bodyPr>
          <a:lstStyle/>
          <a:p>
            <a:pPr marL="0" indent="0" algn="l">
              <a:buNone/>
            </a:pPr>
            <a:r>
              <a:rPr lang="es-MX" sz="1600" b="1" i="0" u="none" strike="noStrike" dirty="0">
                <a:solidFill>
                  <a:srgbClr val="000000"/>
                </a:solidFill>
                <a:effectLst/>
                <a:latin typeface="Abadi" panose="020B0604020104020204" pitchFamily="34" charset="0"/>
              </a:rPr>
              <a:t>4. Extract Column Headers</a:t>
            </a:r>
            <a:endParaRPr lang="es-MX" sz="1600" dirty="0">
              <a:solidFill>
                <a:srgbClr val="000000"/>
              </a:solidFill>
              <a:latin typeface="Abadi" panose="020B0604020104020204" pitchFamily="34" charset="0"/>
            </a:endParaRPr>
          </a:p>
          <a:p>
            <a:r>
              <a:rPr lang="es-MX" sz="1600" b="0" i="0" u="none" strike="noStrike" dirty="0">
                <a:solidFill>
                  <a:srgbClr val="000000"/>
                </a:solidFill>
                <a:effectLst/>
                <a:latin typeface="Abadi" panose="020B0604020104020204" pitchFamily="34" charset="0"/>
              </a:rPr>
              <a:t>Parsed &lt;th&gt; elements from the first table row to get column names.</a:t>
            </a:r>
          </a:p>
          <a:p>
            <a:pPr marL="0" indent="0">
              <a:buNone/>
            </a:pPr>
            <a:r>
              <a:rPr lang="es-MX" sz="1600" b="0" i="0" u="none" strike="noStrike" dirty="0">
                <a:solidFill>
                  <a:srgbClr val="000000"/>
                </a:solidFill>
                <a:effectLst/>
                <a:latin typeface="Abadi" panose="020B0604020104020204" pitchFamily="34" charset="0"/>
              </a:rPr>
              <a:t>column_names = [header.text.strip() for header in first_launch_table.find_all('th’)]</a:t>
            </a:r>
          </a:p>
          <a:p>
            <a:pPr marL="0" indent="0">
              <a:buNone/>
            </a:pPr>
            <a:r>
              <a:rPr lang="es-MX" sz="1600" b="1" dirty="0">
                <a:latin typeface="Abadi" panose="020B0604020104020204" pitchFamily="34" charset="0"/>
              </a:rPr>
              <a:t>5. Extract Table Data</a:t>
            </a:r>
            <a:endParaRPr lang="es-MX" sz="1600" dirty="0">
              <a:latin typeface="Abadi" panose="020B0604020104020204" pitchFamily="34" charset="0"/>
            </a:endParaRPr>
          </a:p>
          <a:p>
            <a:pPr>
              <a:buFont typeface="Arial" panose="020B0604020202020204" pitchFamily="34" charset="0"/>
              <a:buChar char="•"/>
            </a:pPr>
            <a:r>
              <a:rPr lang="es-MX" sz="1600" dirty="0">
                <a:latin typeface="Abadi" panose="020B0604020104020204" pitchFamily="34" charset="0"/>
              </a:rPr>
              <a:t>Iterated through &lt;tr&gt; rows, extracting &lt;td&gt; cell values.</a:t>
            </a:r>
          </a:p>
          <a:p>
            <a:pPr>
              <a:buFont typeface="Arial" panose="020B0604020202020204" pitchFamily="34" charset="0"/>
              <a:buChar char="•"/>
            </a:pPr>
            <a:r>
              <a:rPr lang="es-MX" sz="1600" dirty="0">
                <a:latin typeface="Abadi" panose="020B0604020104020204" pitchFamily="34" charset="0"/>
              </a:rPr>
              <a:t>Used helper functions to clean and structure data.</a:t>
            </a:r>
          </a:p>
          <a:p>
            <a:pPr marL="0" indent="0">
              <a:buNone/>
            </a:pPr>
            <a:r>
              <a:rPr lang="es-MX" sz="1600" b="1" dirty="0">
                <a:latin typeface="Abadi" panose="020B0604020104020204" pitchFamily="34" charset="0"/>
              </a:rPr>
              <a:t>6. Handle Missing Data &amp; Formatting Issues</a:t>
            </a:r>
            <a:endParaRPr lang="es-MX" sz="1600" dirty="0">
              <a:latin typeface="Abadi" panose="020B0604020104020204" pitchFamily="34" charset="0"/>
            </a:endParaRPr>
          </a:p>
          <a:p>
            <a:pPr>
              <a:buFont typeface="Arial" panose="020B0604020202020204" pitchFamily="34" charset="0"/>
              <a:buChar char="•"/>
            </a:pPr>
            <a:r>
              <a:rPr lang="es-MX" sz="1600" dirty="0">
                <a:latin typeface="Abadi" panose="020B0604020104020204" pitchFamily="34" charset="0"/>
              </a:rPr>
              <a:t>Removed unwanted characters (e.g., [1] citation markers).</a:t>
            </a:r>
          </a:p>
          <a:p>
            <a:pPr>
              <a:buFont typeface="Arial" panose="020B0604020202020204" pitchFamily="34" charset="0"/>
              <a:buChar char="•"/>
            </a:pPr>
            <a:r>
              <a:rPr lang="es-MX" sz="1600" dirty="0">
                <a:latin typeface="Abadi" panose="020B0604020104020204" pitchFamily="34" charset="0"/>
              </a:rPr>
              <a:t>Replaced missing values (None) with placeholders.</a:t>
            </a:r>
          </a:p>
          <a:p>
            <a:pPr marL="0" indent="0">
              <a:buNone/>
            </a:pPr>
            <a:r>
              <a:rPr lang="es-MX" sz="1600" b="1" dirty="0">
                <a:latin typeface="Abadi" panose="020B0604020104020204" pitchFamily="34" charset="0"/>
              </a:rPr>
              <a:t>7. Store Data in a Structured Format</a:t>
            </a:r>
            <a:endParaRPr lang="es-MX" sz="1600" dirty="0">
              <a:latin typeface="Abadi" panose="020B0604020104020204" pitchFamily="34" charset="0"/>
            </a:endParaRPr>
          </a:p>
          <a:p>
            <a:pPr>
              <a:buFont typeface="Arial" panose="020B0604020202020204" pitchFamily="34" charset="0"/>
              <a:buChar char="•"/>
            </a:pPr>
            <a:r>
              <a:rPr lang="es-MX" sz="1600" dirty="0">
                <a:latin typeface="Abadi" panose="020B0604020104020204" pitchFamily="34" charset="0"/>
              </a:rPr>
              <a:t>Converted extracted data into a Pandas DataFrame.</a:t>
            </a:r>
          </a:p>
          <a:p>
            <a:pPr>
              <a:buFont typeface="Arial" panose="020B0604020202020204" pitchFamily="34" charset="0"/>
              <a:buChar char="•"/>
            </a:pPr>
            <a:r>
              <a:rPr lang="es-MX" sz="1600" dirty="0">
                <a:latin typeface="Abadi" panose="020B0604020104020204" pitchFamily="34" charset="0"/>
              </a:rPr>
              <a:t>Saved the dataset as a CSV file for further analysis.</a:t>
            </a:r>
          </a:p>
          <a:p>
            <a:pPr marL="0" indent="0">
              <a:buNone/>
            </a:pPr>
            <a:r>
              <a:rPr lang="es-MX" sz="1600" dirty="0">
                <a:latin typeface="Abadi" panose="020B0604020104020204" pitchFamily="34" charset="0"/>
              </a:rPr>
              <a:t>import pandas as pd  </a:t>
            </a:r>
          </a:p>
          <a:p>
            <a:pPr marL="0" indent="0">
              <a:buNone/>
            </a:pPr>
            <a:r>
              <a:rPr lang="es-MX" sz="1600" dirty="0">
                <a:latin typeface="Abadi" panose="020B0604020104020204" pitchFamily="34" charset="0"/>
              </a:rPr>
              <a:t>df = pd.DataFrame(launch_dict)  </a:t>
            </a:r>
          </a:p>
          <a:p>
            <a:pPr marL="0" indent="0">
              <a:buNone/>
            </a:pPr>
            <a:r>
              <a:rPr lang="es-MX" sz="1600" dirty="0">
                <a:latin typeface="Abadi" panose="020B0604020104020204" pitchFamily="34" charset="0"/>
              </a:rPr>
              <a:t>df.to_csv("falcon9_launch_data.csv", index=False)</a:t>
            </a:r>
          </a:p>
          <a:p>
            <a:pPr marL="0" indent="0">
              <a:buNone/>
            </a:pPr>
            <a:br>
              <a:rPr lang="es-MX" sz="1600" dirty="0">
                <a:latin typeface="Abadi" panose="020B0604020104020204" pitchFamily="34" charset="0"/>
              </a:rPr>
            </a:br>
            <a:r>
              <a:rPr lang="en-US" sz="1600" dirty="0">
                <a:solidFill>
                  <a:schemeClr val="accent3">
                    <a:lumMod val="25000"/>
                  </a:schemeClr>
                </a:solidFill>
                <a:latin typeface="Abadi" panose="020B0604020104020204" pitchFamily="34" charset="0"/>
                <a:hlinkClick r:id="rId4"/>
              </a:rPr>
              <a:t>GitHub URL</a:t>
            </a:r>
            <a:endParaRPr lang="en-US" sz="16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832CD4C9-8B28-99C1-B825-0A2E63F8569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Tree>
    <p:extLst>
      <p:ext uri="{BB962C8B-B14F-4D97-AF65-F5344CB8AC3E}">
        <p14:creationId xmlns:p14="http://schemas.microsoft.com/office/powerpoint/2010/main" val="956410231"/>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3041"/>
            <a:ext cx="9958949" cy="4673600"/>
          </a:xfrm>
          <a:prstGeom prst="rect">
            <a:avLst/>
          </a:prstGeom>
        </p:spPr>
        <p:txBody>
          <a:bodyPr/>
          <a:lstStyle/>
          <a:p>
            <a:pPr algn="l"/>
            <a:r>
              <a:rPr lang="es-MX" sz="1600" b="1" i="0" u="none" strike="noStrike" dirty="0">
                <a:solidFill>
                  <a:srgbClr val="000000"/>
                </a:solidFill>
                <a:effectLst/>
                <a:latin typeface="Abadi" panose="020B0604020104020204" pitchFamily="34" charset="0"/>
              </a:rPr>
              <a:t>Steps:</a:t>
            </a:r>
          </a:p>
          <a:p>
            <a:pPr algn="l">
              <a:buFont typeface="+mj-lt"/>
              <a:buAutoNum type="arabicPeriod"/>
            </a:pPr>
            <a:r>
              <a:rPr lang="es-MX" sz="1600" b="1" i="0" u="none" strike="noStrike" dirty="0">
                <a:solidFill>
                  <a:srgbClr val="000000"/>
                </a:solidFill>
                <a:effectLst/>
                <a:latin typeface="Abadi" panose="020B0604020104020204" pitchFamily="34" charset="0"/>
              </a:rPr>
              <a:t>Loading the Data</a:t>
            </a:r>
            <a:r>
              <a:rPr lang="es-MX" sz="1600" b="0" i="0" u="none" strike="noStrike" dirty="0">
                <a:solidFill>
                  <a:srgbClr val="000000"/>
                </a:solidFill>
                <a:effectLst/>
                <a:latin typeface="Abadi" panose="020B0604020104020204" pitchFamily="34" charset="0"/>
              </a:rPr>
              <a:t>:</a:t>
            </a:r>
          </a:p>
          <a:p>
            <a:pPr lvl="1"/>
            <a:r>
              <a:rPr lang="es-MX" sz="1600" b="0" i="0" u="none" strike="noStrike" dirty="0">
                <a:solidFill>
                  <a:srgbClr val="000000"/>
                </a:solidFill>
                <a:effectLst/>
                <a:latin typeface="Abadi" panose="020B0604020104020204" pitchFamily="34" charset="0"/>
              </a:rPr>
              <a:t>The dataset is loaded using pandas.read_csv() from the provided URL:</a:t>
            </a:r>
          </a:p>
          <a:p>
            <a:pPr marL="457200" lvl="1" indent="0">
              <a:buNone/>
            </a:pPr>
            <a:r>
              <a:rPr lang="es-MX" sz="1600" b="0" i="0" u="none" strike="noStrike" dirty="0">
                <a:solidFill>
                  <a:srgbClr val="000000"/>
                </a:solidFill>
                <a:effectLst/>
                <a:latin typeface="Abadi" panose="020B0604020104020204" pitchFamily="34" charset="0"/>
              </a:rPr>
              <a:t>df = pd.read_csv("https://cf-courses-data.s3.us.cloud-object-storage.appdomain.cloud/IBM-DS0321EN-SkillsNetwork/datasets/dataset_part_1.csv") </a:t>
            </a:r>
          </a:p>
          <a:p>
            <a:pPr algn="l">
              <a:buFont typeface="+mj-lt"/>
              <a:buAutoNum type="arabicPeriod"/>
            </a:pPr>
            <a:r>
              <a:rPr lang="es-MX" sz="1600" b="1" i="0" u="none" strike="noStrike" dirty="0">
                <a:solidFill>
                  <a:srgbClr val="000000"/>
                </a:solidFill>
                <a:effectLst/>
                <a:latin typeface="Abadi" panose="020B0604020104020204" pitchFamily="34" charset="0"/>
              </a:rPr>
              <a:t>Inspecting Missing Values</a:t>
            </a:r>
            <a:r>
              <a:rPr lang="es-MX" sz="1600" b="0" i="0" u="none" strike="noStrike" dirty="0">
                <a:solidFill>
                  <a:srgbClr val="000000"/>
                </a:solidFill>
                <a:effectLst/>
                <a:latin typeface="Abadi" panose="020B0604020104020204" pitchFamily="34" charset="0"/>
              </a:rPr>
              <a:t>:</a:t>
            </a:r>
          </a:p>
          <a:p>
            <a:pPr lvl="1"/>
            <a:r>
              <a:rPr lang="es-MX" sz="1600" b="0" i="0" u="none" strike="noStrike" dirty="0">
                <a:solidFill>
                  <a:srgbClr val="000000"/>
                </a:solidFill>
                <a:effectLst/>
                <a:latin typeface="Abadi" panose="020B0604020104020204" pitchFamily="34" charset="0"/>
              </a:rPr>
              <a:t>We identified the missing values in each column using df.isnull().mean() * 100 to calculate the percentage of missing values:</a:t>
            </a:r>
          </a:p>
          <a:p>
            <a:pPr marL="457200" lvl="1" indent="0">
              <a:buNone/>
            </a:pPr>
            <a:r>
              <a:rPr lang="es-MX" sz="1600" b="0" i="0" u="none" strike="noStrike" dirty="0">
                <a:solidFill>
                  <a:srgbClr val="000000"/>
                </a:solidFill>
                <a:effectLst/>
                <a:latin typeface="Abadi" panose="020B0604020104020204" pitchFamily="34" charset="0"/>
              </a:rPr>
              <a:t>df.isnull().mean() * 100 </a:t>
            </a:r>
          </a:p>
          <a:p>
            <a:pPr lvl="1"/>
            <a:r>
              <a:rPr lang="es-MX" sz="1600" b="0" i="0" u="none" strike="noStrike" dirty="0">
                <a:solidFill>
                  <a:srgbClr val="000000"/>
                </a:solidFill>
                <a:effectLst/>
                <a:latin typeface="Abadi" panose="020B0604020104020204" pitchFamily="34" charset="0"/>
              </a:rPr>
              <a:t>For instance, the LandingPad column has 28.89% missing values.</a:t>
            </a:r>
          </a:p>
          <a:p>
            <a:pPr algn="l">
              <a:buFont typeface="+mj-lt"/>
              <a:buAutoNum type="arabicPeriod"/>
            </a:pPr>
            <a:r>
              <a:rPr lang="es-MX" sz="1600" b="1" i="0" u="none" strike="noStrike" dirty="0">
                <a:solidFill>
                  <a:srgbClr val="000000"/>
                </a:solidFill>
                <a:effectLst/>
                <a:latin typeface="Abadi" panose="020B0604020104020204" pitchFamily="34" charset="0"/>
              </a:rPr>
              <a:t>Data Types Identification</a:t>
            </a:r>
            <a:r>
              <a:rPr lang="es-MX" sz="1600" b="0" i="0" u="none" strike="noStrike" dirty="0">
                <a:solidFill>
                  <a:srgbClr val="000000"/>
                </a:solidFill>
                <a:effectLst/>
                <a:latin typeface="Abadi" panose="020B0604020104020204" pitchFamily="34" charset="0"/>
              </a:rPr>
              <a:t>:</a:t>
            </a:r>
          </a:p>
          <a:p>
            <a:pPr lvl="1"/>
            <a:r>
              <a:rPr lang="es-MX" sz="1600" b="0" i="0" u="none" strike="noStrike" dirty="0">
                <a:solidFill>
                  <a:srgbClr val="000000"/>
                </a:solidFill>
                <a:effectLst/>
                <a:latin typeface="Abadi" panose="020B0604020104020204" pitchFamily="34" charset="0"/>
              </a:rPr>
              <a:t>We used df.dtypes to inspect the data types of each column and classified them into numerical and categorical columns:</a:t>
            </a:r>
          </a:p>
          <a:p>
            <a:pPr marL="457200" lvl="1" indent="0">
              <a:buNone/>
            </a:pPr>
            <a:r>
              <a:rPr lang="es-MX" sz="1600" b="0" i="0" u="none" strike="noStrike" dirty="0">
                <a:solidFill>
                  <a:srgbClr val="000000"/>
                </a:solidFill>
                <a:effectLst/>
                <a:latin typeface="Abadi" panose="020B0604020104020204" pitchFamily="34" charset="0"/>
              </a:rPr>
              <a:t>df.dtypes </a:t>
            </a:r>
          </a:p>
          <a:p>
            <a:pPr lvl="1"/>
            <a:r>
              <a:rPr lang="es-MX" sz="1600" b="1" i="0" u="none" strike="noStrike" dirty="0">
                <a:solidFill>
                  <a:srgbClr val="000000"/>
                </a:solidFill>
                <a:effectLst/>
                <a:latin typeface="Abadi" panose="020B0604020104020204" pitchFamily="34" charset="0"/>
              </a:rPr>
              <a:t>Numerical Columns</a:t>
            </a:r>
            <a:r>
              <a:rPr lang="es-MX" sz="1600" b="0" i="0" u="none" strike="noStrike" dirty="0">
                <a:solidFill>
                  <a:srgbClr val="000000"/>
                </a:solidFill>
                <a:effectLst/>
                <a:latin typeface="Abadi" panose="020B0604020104020204" pitchFamily="34" charset="0"/>
              </a:rPr>
              <a:t>: FlightNumber, PayloadMass, Flights, Block, ReusedCount, Longitude, Latitude.</a:t>
            </a:r>
          </a:p>
          <a:p>
            <a:pPr lvl="1"/>
            <a:r>
              <a:rPr lang="es-MX" sz="1600" b="1" i="0" u="none" strike="noStrike" dirty="0">
                <a:solidFill>
                  <a:srgbClr val="000000"/>
                </a:solidFill>
                <a:effectLst/>
                <a:latin typeface="Abadi" panose="020B0604020104020204" pitchFamily="34" charset="0"/>
              </a:rPr>
              <a:t>Categorical Columns</a:t>
            </a:r>
            <a:r>
              <a:rPr lang="es-MX" sz="1600" b="0" i="0" u="none" strike="noStrike" dirty="0">
                <a:solidFill>
                  <a:srgbClr val="000000"/>
                </a:solidFill>
                <a:effectLst/>
                <a:latin typeface="Abadi" panose="020B0604020104020204" pitchFamily="34" charset="0"/>
              </a:rPr>
              <a:t>: Date, BoosterVersion, Orbit, LaunchSite, Outcome, LandingPad, Serial.</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B9C7C691-475C-1842-1FC1-BB23844D077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BBEAF6-EDF9-9FC3-F242-57060084282A}"/>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70C98112-750B-127D-1885-05B20E3BFF28}"/>
              </a:ext>
            </a:extLst>
          </p:cNvPr>
          <p:cNvSpPr>
            <a:spLocks noGrp="1"/>
          </p:cNvSpPr>
          <p:nvPr>
            <p:ph idx="4294967295"/>
          </p:nvPr>
        </p:nvSpPr>
        <p:spPr>
          <a:xfrm>
            <a:off x="1048617" y="1443413"/>
            <a:ext cx="9958388" cy="4673600"/>
          </a:xfrm>
          <a:prstGeom prst="rect">
            <a:avLst/>
          </a:prstGeom>
        </p:spPr>
        <p:txBody>
          <a:bodyPr/>
          <a:lstStyle/>
          <a:p>
            <a:pPr marL="0" indent="0" algn="l">
              <a:buNone/>
            </a:pPr>
            <a:r>
              <a:rPr lang="es-MX" sz="1800" b="1" i="0" u="none" strike="noStrike" dirty="0">
                <a:solidFill>
                  <a:srgbClr val="000000"/>
                </a:solidFill>
                <a:effectLst/>
                <a:latin typeface="Abadi" panose="020B0604020104020204" pitchFamily="34" charset="0"/>
              </a:rPr>
              <a:t>4. Launch Site Analysis</a:t>
            </a:r>
            <a:r>
              <a:rPr lang="es-MX" sz="1800" b="0" i="0" u="none" strike="noStrike" dirty="0">
                <a:solidFill>
                  <a:srgbClr val="000000"/>
                </a:solidFill>
                <a:effectLst/>
                <a:latin typeface="Abadi" panose="020B0604020104020204" pitchFamily="34" charset="0"/>
              </a:rPr>
              <a:t>:</a:t>
            </a:r>
          </a:p>
          <a:p>
            <a:pPr lvl="1"/>
            <a:r>
              <a:rPr lang="es-MX" sz="1800" b="0" i="0" u="none" strike="noStrike" dirty="0">
                <a:solidFill>
                  <a:srgbClr val="000000"/>
                </a:solidFill>
                <a:effectLst/>
                <a:latin typeface="Abadi" panose="020B0604020104020204" pitchFamily="34" charset="0"/>
              </a:rPr>
              <a:t>We used df['LaunchSite'].value_counts() to count the number of launches at each launch site:</a:t>
            </a:r>
          </a:p>
          <a:p>
            <a:pPr marL="457200" lvl="1" indent="0">
              <a:buNone/>
            </a:pPr>
            <a:r>
              <a:rPr lang="es-MX" sz="1800" b="0" i="0" u="none" strike="noStrike" dirty="0">
                <a:solidFill>
                  <a:srgbClr val="000000"/>
                </a:solidFill>
                <a:effectLst/>
                <a:latin typeface="Abadi" panose="020B0604020104020204" pitchFamily="34" charset="0"/>
              </a:rPr>
              <a:t>df['LaunchSite'].value_counts() </a:t>
            </a:r>
          </a:p>
          <a:p>
            <a:pPr marL="0" indent="0" algn="l">
              <a:buNone/>
            </a:pPr>
            <a:r>
              <a:rPr lang="es-MX" sz="1800" b="1" i="0" u="none" strike="noStrike" dirty="0">
                <a:solidFill>
                  <a:srgbClr val="000000"/>
                </a:solidFill>
                <a:effectLst/>
                <a:latin typeface="Abadi" panose="020B0604020104020204" pitchFamily="34" charset="0"/>
              </a:rPr>
              <a:t>5. Orbit Analysis</a:t>
            </a:r>
            <a:r>
              <a:rPr lang="es-MX" sz="1800" b="0" i="0" u="none" strike="noStrike" dirty="0">
                <a:solidFill>
                  <a:srgbClr val="000000"/>
                </a:solidFill>
                <a:effectLst/>
                <a:latin typeface="Abadi" panose="020B0604020104020204" pitchFamily="34" charset="0"/>
              </a:rPr>
              <a:t>:</a:t>
            </a:r>
          </a:p>
          <a:p>
            <a:pPr lvl="1"/>
            <a:r>
              <a:rPr lang="es-MX" sz="1800" b="0" i="0" u="none" strike="noStrike" dirty="0">
                <a:solidFill>
                  <a:srgbClr val="000000"/>
                </a:solidFill>
                <a:effectLst/>
                <a:latin typeface="Abadi" panose="020B0604020104020204" pitchFamily="34" charset="0"/>
              </a:rPr>
              <a:t>To analyze the orbits, we used df['Orbit'].value_counts() to determine the frequency of each orbit type:</a:t>
            </a:r>
          </a:p>
          <a:p>
            <a:pPr marL="457200" lvl="1" indent="0">
              <a:buNone/>
            </a:pPr>
            <a:r>
              <a:rPr lang="es-MX" sz="1800" b="0" i="0" u="none" strike="noStrike" dirty="0">
                <a:solidFill>
                  <a:srgbClr val="000000"/>
                </a:solidFill>
                <a:effectLst/>
                <a:latin typeface="Abadi" panose="020B0604020104020204" pitchFamily="34" charset="0"/>
              </a:rPr>
              <a:t>df['Orbit'].value_counts() </a:t>
            </a:r>
          </a:p>
          <a:p>
            <a:pPr marL="0" indent="0" algn="l">
              <a:buNone/>
            </a:pPr>
            <a:r>
              <a:rPr lang="es-MX" sz="1800" b="1" i="0" u="none" strike="noStrike" dirty="0">
                <a:solidFill>
                  <a:srgbClr val="000000"/>
                </a:solidFill>
                <a:effectLst/>
                <a:latin typeface="Abadi" panose="020B0604020104020204" pitchFamily="34" charset="0"/>
              </a:rPr>
              <a:t>6. Outcome Analysis</a:t>
            </a:r>
            <a:r>
              <a:rPr lang="es-MX" sz="1800" b="0" i="0" u="none" strike="noStrike" dirty="0">
                <a:solidFill>
                  <a:srgbClr val="000000"/>
                </a:solidFill>
                <a:effectLst/>
                <a:latin typeface="Abadi" panose="020B0604020104020204" pitchFamily="34" charset="0"/>
              </a:rPr>
              <a:t>:</a:t>
            </a:r>
          </a:p>
          <a:p>
            <a:pPr lvl="1"/>
            <a:r>
              <a:rPr lang="es-MX" sz="1800" b="0" i="0" u="none" strike="noStrike" dirty="0">
                <a:solidFill>
                  <a:srgbClr val="000000"/>
                </a:solidFill>
                <a:effectLst/>
                <a:latin typeface="Abadi" panose="020B0604020104020204" pitchFamily="34" charset="0"/>
              </a:rPr>
              <a:t>We used df['Outcome'].value_counts() to count the outcomes of the landings:</a:t>
            </a:r>
          </a:p>
          <a:p>
            <a:pPr marL="457200" lvl="1" indent="0">
              <a:buNone/>
            </a:pPr>
            <a:r>
              <a:rPr lang="es-MX" sz="1800" b="0" i="0" u="none" strike="noStrike" dirty="0">
                <a:solidFill>
                  <a:srgbClr val="000000"/>
                </a:solidFill>
                <a:effectLst/>
                <a:latin typeface="Abadi" panose="020B0604020104020204" pitchFamily="34" charset="0"/>
              </a:rPr>
              <a:t>landing_outcomes = df['Outcome'].value_counts() </a:t>
            </a:r>
          </a:p>
          <a:p>
            <a:pPr marL="0" indent="0" algn="l">
              <a:buNone/>
            </a:pPr>
            <a:r>
              <a:rPr lang="es-MX" sz="1800" b="1" i="0" u="none" strike="noStrike" dirty="0">
                <a:solidFill>
                  <a:srgbClr val="000000"/>
                </a:solidFill>
                <a:effectLst/>
                <a:latin typeface="Abadi" panose="020B0604020104020204" pitchFamily="34" charset="0"/>
              </a:rPr>
              <a:t>7. Bad Outcomes</a:t>
            </a:r>
            <a:r>
              <a:rPr lang="es-MX" sz="1800" b="0" i="0" u="none" strike="noStrike" dirty="0">
                <a:solidFill>
                  <a:srgbClr val="000000"/>
                </a:solidFill>
                <a:effectLst/>
                <a:latin typeface="Abadi" panose="020B0604020104020204" pitchFamily="34" charset="0"/>
              </a:rPr>
              <a:t>:</a:t>
            </a:r>
          </a:p>
          <a:p>
            <a:pPr lvl="1"/>
            <a:r>
              <a:rPr lang="es-MX" sz="1800" b="0" i="0" u="none" strike="noStrike" dirty="0">
                <a:solidFill>
                  <a:srgbClr val="000000"/>
                </a:solidFill>
                <a:effectLst/>
                <a:latin typeface="Abadi" panose="020B0604020104020204" pitchFamily="34" charset="0"/>
              </a:rPr>
              <a:t>A set of "bad outcomes" was created to classify unsuccessful landings:</a:t>
            </a:r>
          </a:p>
          <a:p>
            <a:pPr marL="457200" lvl="1" indent="0">
              <a:buNone/>
            </a:pPr>
            <a:r>
              <a:rPr lang="es-MX" sz="1800" b="0" i="0" u="none" strike="noStrike" dirty="0">
                <a:solidFill>
                  <a:srgbClr val="000000"/>
                </a:solidFill>
                <a:effectLst/>
                <a:latin typeface="Abadi" panose="020B0604020104020204" pitchFamily="34" charset="0"/>
              </a:rPr>
              <a:t>bad_outcomes = set(landing_outcomes.keys()[[1, 3, 5, 6, 7]]).</a:t>
            </a:r>
            <a:endParaRPr lang="en-US" sz="1800" dirty="0">
              <a:latin typeface="Abadi" panose="020B0604020104020204" pitchFamily="34" charset="0"/>
            </a:endParaRPr>
          </a:p>
          <a:p>
            <a:endParaRPr lang="en-US" sz="1800" dirty="0">
              <a:latin typeface="Abadi" panose="020B0604020104020204" pitchFamily="34" charset="0"/>
            </a:endParaRPr>
          </a:p>
        </p:txBody>
      </p:sp>
      <p:sp>
        <p:nvSpPr>
          <p:cNvPr id="8" name="Title 1">
            <a:extLst>
              <a:ext uri="{FF2B5EF4-FFF2-40B4-BE49-F238E27FC236}">
                <a16:creationId xmlns:a16="http://schemas.microsoft.com/office/drawing/2014/main" id="{4FAEB709-F803-05E4-0012-99CA6859D97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482080424"/>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69BFEC78-C1FC-2DC1-D3BB-1ACCD077E28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131695A-CB9E-F0BE-3D65-E3BCBEF4BC6E}"/>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FECBD894-6879-59D6-BA7D-68554E264F6E}"/>
              </a:ext>
            </a:extLst>
          </p:cNvPr>
          <p:cNvSpPr>
            <a:spLocks noGrp="1"/>
          </p:cNvSpPr>
          <p:nvPr>
            <p:ph idx="4294967295"/>
          </p:nvPr>
        </p:nvSpPr>
        <p:spPr>
          <a:xfrm>
            <a:off x="1047823" y="1552792"/>
            <a:ext cx="9959975" cy="4673600"/>
          </a:xfrm>
          <a:prstGeom prst="rect">
            <a:avLst/>
          </a:prstGeom>
        </p:spPr>
        <p:txBody>
          <a:bodyPr/>
          <a:lstStyle/>
          <a:p>
            <a:pPr marL="0" indent="0" algn="l">
              <a:buNone/>
            </a:pPr>
            <a:r>
              <a:rPr lang="es-MX" sz="1800" b="1" i="0" u="none" strike="noStrike" dirty="0">
                <a:solidFill>
                  <a:srgbClr val="000000"/>
                </a:solidFill>
                <a:effectLst/>
                <a:latin typeface="Abadi" panose="020B0604020104020204" pitchFamily="34" charset="0"/>
              </a:rPr>
              <a:t>8. Creating the Landing Class Variable</a:t>
            </a:r>
            <a:r>
              <a:rPr lang="es-MX" sz="1800" b="0" i="0" u="none" strike="noStrike" dirty="0">
                <a:solidFill>
                  <a:srgbClr val="000000"/>
                </a:solidFill>
                <a:effectLst/>
                <a:latin typeface="Abadi" panose="020B0604020104020204" pitchFamily="34" charset="0"/>
              </a:rPr>
              <a:t>:</a:t>
            </a:r>
          </a:p>
          <a:p>
            <a:pPr lvl="1"/>
            <a:r>
              <a:rPr lang="es-MX" sz="1800" b="0" i="0" u="none" strike="noStrike" dirty="0">
                <a:solidFill>
                  <a:srgbClr val="000000"/>
                </a:solidFill>
                <a:effectLst/>
                <a:latin typeface="Abadi" panose="020B0604020104020204" pitchFamily="34" charset="0"/>
              </a:rPr>
              <a:t>A new column Class was created to classify successful (1) and unsuccessful (0) landings:</a:t>
            </a:r>
          </a:p>
          <a:p>
            <a:pPr marL="457200" lvl="1" indent="0">
              <a:buNone/>
            </a:pPr>
            <a:r>
              <a:rPr lang="es-MX" sz="1800" b="0" i="0" u="none" strike="noStrike" dirty="0">
                <a:solidFill>
                  <a:srgbClr val="000000"/>
                </a:solidFill>
                <a:effectLst/>
                <a:latin typeface="Abadi" panose="020B0604020104020204" pitchFamily="34" charset="0"/>
              </a:rPr>
              <a:t>landing_class = [0 if outcome in bad_outcomes else 1 for outcome in df['Outcome']] df['Class'] = landing_class </a:t>
            </a:r>
          </a:p>
          <a:p>
            <a:pPr marL="0" indent="0" algn="l">
              <a:buNone/>
            </a:pPr>
            <a:r>
              <a:rPr lang="es-MX" sz="1800" b="1" i="0" u="none" strike="noStrike" dirty="0">
                <a:solidFill>
                  <a:srgbClr val="000000"/>
                </a:solidFill>
                <a:effectLst/>
                <a:latin typeface="Abadi" panose="020B0604020104020204" pitchFamily="34" charset="0"/>
              </a:rPr>
              <a:t>9. Calculating Success Rate</a:t>
            </a:r>
            <a:r>
              <a:rPr lang="es-MX" sz="1800" b="0" i="0" u="none" strike="noStrike" dirty="0">
                <a:solidFill>
                  <a:srgbClr val="000000"/>
                </a:solidFill>
                <a:effectLst/>
                <a:latin typeface="Abadi" panose="020B0604020104020204" pitchFamily="34" charset="0"/>
              </a:rPr>
              <a:t>:</a:t>
            </a:r>
          </a:p>
          <a:p>
            <a:pPr lvl="1"/>
            <a:r>
              <a:rPr lang="es-MX" sz="1800" b="0" i="0" u="none" strike="noStrike" dirty="0">
                <a:solidFill>
                  <a:srgbClr val="000000"/>
                </a:solidFill>
                <a:effectLst/>
                <a:latin typeface="Abadi" panose="020B0604020104020204" pitchFamily="34" charset="0"/>
              </a:rPr>
              <a:t>The success rate was calculated by computing the mean of the Class column:</a:t>
            </a:r>
          </a:p>
          <a:p>
            <a:pPr marL="457200" lvl="1" indent="0">
              <a:buNone/>
            </a:pPr>
            <a:r>
              <a:rPr lang="es-MX" sz="1800" b="0" i="0" u="none" strike="noStrike" dirty="0">
                <a:solidFill>
                  <a:srgbClr val="000000"/>
                </a:solidFill>
                <a:effectLst/>
                <a:latin typeface="Abadi" panose="020B0604020104020204" pitchFamily="34" charset="0"/>
              </a:rPr>
              <a:t>df["Class"].mean() </a:t>
            </a:r>
          </a:p>
          <a:p>
            <a:pPr marL="0" indent="0" algn="l">
              <a:buNone/>
            </a:pPr>
            <a:r>
              <a:rPr lang="es-MX" sz="1800" b="1" i="0" u="none" strike="noStrike" dirty="0">
                <a:solidFill>
                  <a:srgbClr val="000000"/>
                </a:solidFill>
                <a:effectLst/>
                <a:latin typeface="Abadi" panose="020B0604020104020204" pitchFamily="34" charset="0"/>
              </a:rPr>
              <a:t>10. Exporting the Data</a:t>
            </a:r>
            <a:r>
              <a:rPr lang="es-MX" sz="1800" b="0" i="0" u="none" strike="noStrike" dirty="0">
                <a:solidFill>
                  <a:srgbClr val="000000"/>
                </a:solidFill>
                <a:effectLst/>
                <a:latin typeface="Abadi" panose="020B0604020104020204" pitchFamily="34" charset="0"/>
              </a:rPr>
              <a:t>:</a:t>
            </a:r>
          </a:p>
          <a:p>
            <a:pPr lvl="1"/>
            <a:r>
              <a:rPr lang="es-MX" sz="1800" b="0" i="0" u="none" strike="noStrike" dirty="0">
                <a:solidFill>
                  <a:srgbClr val="000000"/>
                </a:solidFill>
                <a:effectLst/>
                <a:latin typeface="Abadi" panose="020B0604020104020204" pitchFamily="34" charset="0"/>
              </a:rPr>
              <a:t>The processed data was exported into a new CSV file dataset_part_2.csv:</a:t>
            </a:r>
          </a:p>
          <a:p>
            <a:pPr marL="457200" lvl="1" indent="0">
              <a:buNone/>
            </a:pPr>
            <a:r>
              <a:rPr lang="es-MX" sz="1800" b="0" i="0" u="none" strike="noStrike" dirty="0">
                <a:solidFill>
                  <a:srgbClr val="000000"/>
                </a:solidFill>
                <a:effectLst/>
                <a:latin typeface="Abadi" panose="020B0604020104020204" pitchFamily="34" charset="0"/>
              </a:rPr>
              <a:t>df.to_csv("dataset_part_2.csv", index=False)</a:t>
            </a:r>
          </a:p>
          <a:p>
            <a:pPr marL="0" indent="0">
              <a:buNone/>
            </a:pPr>
            <a:br>
              <a:rPr lang="es-MX" sz="1800" dirty="0">
                <a:latin typeface="Abadi" panose="020B0604020104020204" pitchFamily="34" charset="0"/>
              </a:rPr>
            </a:br>
            <a:r>
              <a:rPr lang="en-US" sz="1800" dirty="0">
                <a:solidFill>
                  <a:schemeClr val="accent3">
                    <a:lumMod val="25000"/>
                  </a:schemeClr>
                </a:solidFill>
                <a:latin typeface="Abadi" panose="020B0604020104020204" pitchFamily="34" charset="0"/>
                <a:hlinkClick r:id="rId4"/>
              </a:rPr>
              <a:t>GitHub URL</a:t>
            </a:r>
            <a:endParaRPr lang="en-US" sz="1800" dirty="0">
              <a:latin typeface="Abadi" panose="020B0604020104020204" pitchFamily="34" charset="0"/>
            </a:endParaRPr>
          </a:p>
          <a:p>
            <a:endParaRPr lang="en-US" sz="1800" dirty="0">
              <a:latin typeface="Abadi" panose="020B0604020104020204" pitchFamily="34" charset="0"/>
            </a:endParaRPr>
          </a:p>
          <a:p>
            <a:endParaRPr lang="en-US" sz="1800" dirty="0">
              <a:latin typeface="Abadi" panose="020B0604020104020204" pitchFamily="34" charset="0"/>
            </a:endParaRPr>
          </a:p>
        </p:txBody>
      </p:sp>
      <p:sp>
        <p:nvSpPr>
          <p:cNvPr id="8" name="Title 1">
            <a:extLst>
              <a:ext uri="{FF2B5EF4-FFF2-40B4-BE49-F238E27FC236}">
                <a16:creationId xmlns:a16="http://schemas.microsoft.com/office/drawing/2014/main" id="{D5D29C1D-BE42-D374-BB8E-39375520C48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1373149453"/>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5016" y="1480185"/>
            <a:ext cx="9745589" cy="4351338"/>
          </a:xfrm>
          <a:prstGeom prst="rect">
            <a:avLst/>
          </a:prstGeom>
        </p:spPr>
        <p:txBody>
          <a:bodyPr lIns="91440" tIns="45720" rIns="91440" bIns="45720" anchor="t"/>
          <a:lstStyle/>
          <a:p>
            <a:pPr algn="l">
              <a:buFont typeface="+mj-lt"/>
              <a:buAutoNum type="arabicPeriod"/>
            </a:pPr>
            <a:r>
              <a:rPr lang="es-MX" sz="1600" b="1" i="0" u="none" strike="noStrike" dirty="0">
                <a:solidFill>
                  <a:srgbClr val="000000"/>
                </a:solidFill>
                <a:effectLst/>
                <a:latin typeface="Abadi" panose="020B0604020104020204" pitchFamily="34" charset="0"/>
              </a:rPr>
              <a:t>Flight Number vs. Payload Mass (hue: Class) - Scatter Plot</a:t>
            </a:r>
            <a:endParaRPr lang="es-MX" sz="1600" b="0" i="0" u="none" strike="noStrike" dirty="0">
              <a:solidFill>
                <a:srgbClr val="000000"/>
              </a:solidFill>
              <a:effectLst/>
              <a:latin typeface="Abadi" panose="020B0604020104020204" pitchFamily="34" charset="0"/>
            </a:endParaRPr>
          </a:p>
          <a:p>
            <a:pPr lvl="1"/>
            <a:r>
              <a:rPr lang="es-MX" sz="1600" b="1" i="0" u="none" strike="noStrike" dirty="0">
                <a:solidFill>
                  <a:srgbClr val="000000"/>
                </a:solidFill>
                <a:effectLst/>
                <a:latin typeface="Abadi" panose="020B0604020104020204" pitchFamily="34" charset="0"/>
              </a:rPr>
              <a:t>Purpose:</a:t>
            </a:r>
            <a:r>
              <a:rPr lang="es-MX" sz="1600" b="0" i="0" u="none" strike="noStrike" dirty="0">
                <a:solidFill>
                  <a:srgbClr val="000000"/>
                </a:solidFill>
                <a:effectLst/>
                <a:latin typeface="Abadi" panose="020B0604020104020204" pitchFamily="34" charset="0"/>
              </a:rPr>
              <a:t> This chart was used to explore how the </a:t>
            </a:r>
            <a:r>
              <a:rPr lang="es-MX" sz="1600" b="1" i="0" u="none" strike="noStrike" dirty="0">
                <a:solidFill>
                  <a:srgbClr val="000000"/>
                </a:solidFill>
                <a:effectLst/>
                <a:latin typeface="Abadi" panose="020B0604020104020204" pitchFamily="34" charset="0"/>
              </a:rPr>
              <a:t>flight number</a:t>
            </a:r>
            <a:r>
              <a:rPr lang="es-MX" sz="1600" b="0" i="0" u="none" strike="noStrike" dirty="0">
                <a:solidFill>
                  <a:srgbClr val="000000"/>
                </a:solidFill>
                <a:effectLst/>
                <a:latin typeface="Abadi" panose="020B0604020104020204" pitchFamily="34" charset="0"/>
              </a:rPr>
              <a:t> and </a:t>
            </a:r>
            <a:r>
              <a:rPr lang="es-MX" sz="1600" b="1" i="0" u="none" strike="noStrike" dirty="0">
                <a:solidFill>
                  <a:srgbClr val="000000"/>
                </a:solidFill>
                <a:effectLst/>
                <a:latin typeface="Abadi" panose="020B0604020104020204" pitchFamily="34" charset="0"/>
              </a:rPr>
              <a:t>payload mass</a:t>
            </a:r>
            <a:r>
              <a:rPr lang="es-MX" sz="1600" b="0" i="0" u="none" strike="noStrike" dirty="0">
                <a:solidFill>
                  <a:srgbClr val="000000"/>
                </a:solidFill>
                <a:effectLst/>
                <a:latin typeface="Abadi" panose="020B0604020104020204" pitchFamily="34" charset="0"/>
              </a:rPr>
              <a:t> affect the success of the mission. By using FlightNumber on the x-axis and PayloadMass on the y-axis, with </a:t>
            </a:r>
            <a:r>
              <a:rPr lang="es-MX" sz="1600" b="1" i="0" u="none" strike="noStrike" dirty="0">
                <a:solidFill>
                  <a:srgbClr val="000000"/>
                </a:solidFill>
                <a:effectLst/>
                <a:latin typeface="Abadi" panose="020B0604020104020204" pitchFamily="34" charset="0"/>
              </a:rPr>
              <a:t>Class</a:t>
            </a:r>
            <a:r>
              <a:rPr lang="es-MX" sz="1600" b="0" i="0" u="none" strike="noStrike" dirty="0">
                <a:solidFill>
                  <a:srgbClr val="000000"/>
                </a:solidFill>
                <a:effectLst/>
                <a:latin typeface="Abadi" panose="020B0604020104020204" pitchFamily="34" charset="0"/>
              </a:rPr>
              <a:t> as the hue, it helped visualize how the success rate varies with increasing flight numbers and payload mass.</a:t>
            </a:r>
          </a:p>
          <a:p>
            <a:pPr lvl="1"/>
            <a:r>
              <a:rPr lang="es-MX" sz="1600" b="1" i="0" u="none" strike="noStrike" dirty="0">
                <a:solidFill>
                  <a:srgbClr val="000000"/>
                </a:solidFill>
                <a:effectLst/>
                <a:latin typeface="Abadi" panose="020B0604020104020204" pitchFamily="34" charset="0"/>
              </a:rPr>
              <a:t>Insight:</a:t>
            </a:r>
            <a:r>
              <a:rPr lang="es-MX" sz="1600" b="0" i="0" u="none" strike="noStrike" dirty="0">
                <a:solidFill>
                  <a:srgbClr val="000000"/>
                </a:solidFill>
                <a:effectLst/>
                <a:latin typeface="Abadi" panose="020B0604020104020204" pitchFamily="34" charset="0"/>
              </a:rPr>
              <a:t> As the flight number increases, the likelihood of successful landings appears to increase. Payload mass also affects the success, with heavier payloads being associated with lower success rates.</a:t>
            </a:r>
          </a:p>
          <a:p>
            <a:pPr algn="l">
              <a:buFont typeface="+mj-lt"/>
              <a:buAutoNum type="arabicPeriod"/>
            </a:pPr>
            <a:r>
              <a:rPr lang="es-MX" sz="1600" b="1" i="0" u="none" strike="noStrike" dirty="0">
                <a:solidFill>
                  <a:srgbClr val="000000"/>
                </a:solidFill>
                <a:effectLst/>
                <a:latin typeface="Abadi" panose="020B0604020104020204" pitchFamily="34" charset="0"/>
              </a:rPr>
              <a:t>Flight Number vs. Launch Site (hue: Class) - Scatter Plot</a:t>
            </a:r>
            <a:endParaRPr lang="es-MX" sz="1600" b="0" i="0" u="none" strike="noStrike" dirty="0">
              <a:solidFill>
                <a:srgbClr val="000000"/>
              </a:solidFill>
              <a:effectLst/>
              <a:latin typeface="Abadi" panose="020B0604020104020204" pitchFamily="34" charset="0"/>
            </a:endParaRPr>
          </a:p>
          <a:p>
            <a:pPr lvl="1"/>
            <a:r>
              <a:rPr lang="es-MX" sz="1600" b="1" i="0" u="none" strike="noStrike" dirty="0">
                <a:solidFill>
                  <a:srgbClr val="000000"/>
                </a:solidFill>
                <a:effectLst/>
                <a:latin typeface="Abadi" panose="020B0604020104020204" pitchFamily="34" charset="0"/>
              </a:rPr>
              <a:t>Purpose:</a:t>
            </a:r>
            <a:r>
              <a:rPr lang="es-MX" sz="1600" b="0" i="0" u="none" strike="noStrike" dirty="0">
                <a:solidFill>
                  <a:srgbClr val="000000"/>
                </a:solidFill>
                <a:effectLst/>
                <a:latin typeface="Abadi" panose="020B0604020104020204" pitchFamily="34" charset="0"/>
              </a:rPr>
              <a:t> This chart was plotted to visualize the relationship between the </a:t>
            </a:r>
            <a:r>
              <a:rPr lang="es-MX" sz="1600" b="1" i="0" u="none" strike="noStrike" dirty="0">
                <a:solidFill>
                  <a:srgbClr val="000000"/>
                </a:solidFill>
                <a:effectLst/>
                <a:latin typeface="Abadi" panose="020B0604020104020204" pitchFamily="34" charset="0"/>
              </a:rPr>
              <a:t>flight number</a:t>
            </a:r>
            <a:r>
              <a:rPr lang="es-MX" sz="1600" b="0" i="0" u="none" strike="noStrike" dirty="0">
                <a:solidFill>
                  <a:srgbClr val="000000"/>
                </a:solidFill>
                <a:effectLst/>
                <a:latin typeface="Abadi" panose="020B0604020104020204" pitchFamily="34" charset="0"/>
              </a:rPr>
              <a:t> and the </a:t>
            </a:r>
            <a:r>
              <a:rPr lang="es-MX" sz="1600" b="1" i="0" u="none" strike="noStrike" dirty="0">
                <a:solidFill>
                  <a:srgbClr val="000000"/>
                </a:solidFill>
                <a:effectLst/>
                <a:latin typeface="Abadi" panose="020B0604020104020204" pitchFamily="34" charset="0"/>
              </a:rPr>
              <a:t>launch site</a:t>
            </a:r>
            <a:r>
              <a:rPr lang="es-MX" sz="1600" b="0" i="0" u="none" strike="noStrike" dirty="0">
                <a:solidFill>
                  <a:srgbClr val="000000"/>
                </a:solidFill>
                <a:effectLst/>
                <a:latin typeface="Abadi" panose="020B0604020104020204" pitchFamily="34" charset="0"/>
              </a:rPr>
              <a:t>, categorized by the landing outcome (</a:t>
            </a:r>
            <a:r>
              <a:rPr lang="es-MX" sz="1600" b="1" i="0" u="none" strike="noStrike" dirty="0">
                <a:solidFill>
                  <a:srgbClr val="000000"/>
                </a:solidFill>
                <a:effectLst/>
                <a:latin typeface="Abadi" panose="020B0604020104020204" pitchFamily="34" charset="0"/>
              </a:rPr>
              <a:t>Class</a:t>
            </a:r>
            <a:r>
              <a:rPr lang="es-MX" sz="1600" b="0" i="0" u="none" strike="noStrike" dirty="0">
                <a:solidFill>
                  <a:srgbClr val="000000"/>
                </a:solidFill>
                <a:effectLst/>
                <a:latin typeface="Abadi" panose="020B0604020104020204" pitchFamily="34" charset="0"/>
              </a:rPr>
              <a:t>). It helped assess how launch sites correlate with successful and unsuccessful landings over time.</a:t>
            </a:r>
          </a:p>
          <a:p>
            <a:pPr lvl="1"/>
            <a:r>
              <a:rPr lang="es-MX" sz="1600" b="1" i="0" u="none" strike="noStrike" dirty="0">
                <a:solidFill>
                  <a:srgbClr val="000000"/>
                </a:solidFill>
                <a:effectLst/>
                <a:latin typeface="Abadi" panose="020B0604020104020204" pitchFamily="34" charset="0"/>
              </a:rPr>
              <a:t>Insight:</a:t>
            </a:r>
            <a:r>
              <a:rPr lang="es-MX" sz="1600" b="0" i="0" u="none" strike="noStrike" dirty="0">
                <a:solidFill>
                  <a:srgbClr val="000000"/>
                </a:solidFill>
                <a:effectLst/>
                <a:latin typeface="Abadi" panose="020B0604020104020204" pitchFamily="34" charset="0"/>
              </a:rPr>
              <a:t> Different launch sites show varying trends in success and failure, with certain sites showing a higher success rate over time.</a:t>
            </a:r>
          </a:p>
          <a:p>
            <a:pPr algn="l">
              <a:buFont typeface="+mj-lt"/>
              <a:buAutoNum type="arabicPeriod"/>
            </a:pPr>
            <a:r>
              <a:rPr lang="es-MX" sz="1600" b="1" i="0" u="none" strike="noStrike" dirty="0">
                <a:solidFill>
                  <a:srgbClr val="000000"/>
                </a:solidFill>
                <a:effectLst/>
                <a:latin typeface="Abadi" panose="020B0604020104020204" pitchFamily="34" charset="0"/>
              </a:rPr>
              <a:t>Payload Mass vs. Launch Site (hue: Class) - Scatter Plot</a:t>
            </a:r>
            <a:endParaRPr lang="es-MX" sz="1600" b="0" i="0" u="none" strike="noStrike" dirty="0">
              <a:solidFill>
                <a:srgbClr val="000000"/>
              </a:solidFill>
              <a:effectLst/>
              <a:latin typeface="Abadi" panose="020B0604020104020204" pitchFamily="34" charset="0"/>
            </a:endParaRPr>
          </a:p>
          <a:p>
            <a:pPr lvl="1"/>
            <a:r>
              <a:rPr lang="es-MX" sz="1600" b="1" i="0" u="none" strike="noStrike" dirty="0">
                <a:solidFill>
                  <a:srgbClr val="000000"/>
                </a:solidFill>
                <a:effectLst/>
                <a:latin typeface="Abadi" panose="020B0604020104020204" pitchFamily="34" charset="0"/>
              </a:rPr>
              <a:t>Purpose:</a:t>
            </a:r>
            <a:r>
              <a:rPr lang="es-MX" sz="1600" b="0" i="0" u="none" strike="noStrike" dirty="0">
                <a:solidFill>
                  <a:srgbClr val="000000"/>
                </a:solidFill>
                <a:effectLst/>
                <a:latin typeface="Abadi" panose="020B0604020104020204" pitchFamily="34" charset="0"/>
              </a:rPr>
              <a:t> This scatter plot was used to observe the relationship between </a:t>
            </a:r>
            <a:r>
              <a:rPr lang="es-MX" sz="1600" b="1" i="0" u="none" strike="noStrike" dirty="0">
                <a:solidFill>
                  <a:srgbClr val="000000"/>
                </a:solidFill>
                <a:effectLst/>
                <a:latin typeface="Abadi" panose="020B0604020104020204" pitchFamily="34" charset="0"/>
              </a:rPr>
              <a:t>payload mass</a:t>
            </a:r>
            <a:r>
              <a:rPr lang="es-MX" sz="1600" b="0" i="0" u="none" strike="noStrike" dirty="0">
                <a:solidFill>
                  <a:srgbClr val="000000"/>
                </a:solidFill>
                <a:effectLst/>
                <a:latin typeface="Abadi" panose="020B0604020104020204" pitchFamily="34" charset="0"/>
              </a:rPr>
              <a:t> and the </a:t>
            </a:r>
            <a:r>
              <a:rPr lang="es-MX" sz="1600" b="1" i="0" u="none" strike="noStrike" dirty="0">
                <a:solidFill>
                  <a:srgbClr val="000000"/>
                </a:solidFill>
                <a:effectLst/>
                <a:latin typeface="Abadi" panose="020B0604020104020204" pitchFamily="34" charset="0"/>
              </a:rPr>
              <a:t>launch site</a:t>
            </a:r>
            <a:r>
              <a:rPr lang="es-MX" sz="1600" b="0" i="0" u="none" strike="noStrike" dirty="0">
                <a:solidFill>
                  <a:srgbClr val="000000"/>
                </a:solidFill>
                <a:effectLst/>
                <a:latin typeface="Abadi" panose="020B0604020104020204" pitchFamily="34" charset="0"/>
              </a:rPr>
              <a:t>. It provided insights into how different payload masses might influence the likelihood of successful launches at each site.</a:t>
            </a:r>
          </a:p>
          <a:p>
            <a:pPr lvl="1"/>
            <a:r>
              <a:rPr lang="es-MX" sz="1600" b="1" i="0" u="none" strike="noStrike" dirty="0">
                <a:solidFill>
                  <a:srgbClr val="000000"/>
                </a:solidFill>
                <a:effectLst/>
                <a:latin typeface="Abadi" panose="020B0604020104020204" pitchFamily="34" charset="0"/>
              </a:rPr>
              <a:t>Insight:</a:t>
            </a:r>
            <a:r>
              <a:rPr lang="es-MX" sz="1600" b="0" i="0" u="none" strike="noStrike" dirty="0">
                <a:solidFill>
                  <a:srgbClr val="000000"/>
                </a:solidFill>
                <a:effectLst/>
                <a:latin typeface="Abadi" panose="020B0604020104020204" pitchFamily="34" charset="0"/>
              </a:rPr>
              <a:t> For the </a:t>
            </a:r>
            <a:r>
              <a:rPr lang="es-MX" sz="1600" b="1" i="0" u="none" strike="noStrike" dirty="0">
                <a:solidFill>
                  <a:srgbClr val="000000"/>
                </a:solidFill>
                <a:effectLst/>
                <a:latin typeface="Abadi" panose="020B0604020104020204" pitchFamily="34" charset="0"/>
              </a:rPr>
              <a:t>VAFB-SLC</a:t>
            </a:r>
            <a:r>
              <a:rPr lang="es-MX" sz="1600" b="0" i="0" u="none" strike="noStrike" dirty="0">
                <a:solidFill>
                  <a:srgbClr val="000000"/>
                </a:solidFill>
                <a:effectLst/>
                <a:latin typeface="Abadi" panose="020B0604020104020204" pitchFamily="34" charset="0"/>
              </a:rPr>
              <a:t> launch site, no launches occurred with payloads heavier than 10,000 kg, suggesting potential constraints at that launch site for heavier payloads.</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4CFD2ABF-4B99-A44F-5D6F-DBC41933859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29BA872-F070-8C0A-6471-DC6B766EE7E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08B476A6-626F-6ADD-A7D5-BA77DEB25E51}"/>
              </a:ext>
            </a:extLst>
          </p:cNvPr>
          <p:cNvSpPr>
            <a:spLocks noGrp="1"/>
          </p:cNvSpPr>
          <p:nvPr>
            <p:ph idx="4294967295"/>
          </p:nvPr>
        </p:nvSpPr>
        <p:spPr>
          <a:xfrm>
            <a:off x="1154979" y="1380967"/>
            <a:ext cx="9745663" cy="4351338"/>
          </a:xfrm>
          <a:prstGeom prst="rect">
            <a:avLst/>
          </a:prstGeom>
        </p:spPr>
        <p:txBody>
          <a:bodyPr lIns="91440" tIns="45720" rIns="91440" bIns="45720" anchor="t"/>
          <a:lstStyle/>
          <a:p>
            <a:pPr marL="0" indent="0" algn="l">
              <a:buNone/>
            </a:pPr>
            <a:r>
              <a:rPr lang="es-MX" sz="1600" b="1" i="0" u="none" strike="noStrike" dirty="0">
                <a:solidFill>
                  <a:srgbClr val="000000"/>
                </a:solidFill>
                <a:effectLst/>
                <a:latin typeface="Abadi" panose="020B0604020104020204" pitchFamily="34" charset="0"/>
              </a:rPr>
              <a:t>4. Success Rate by Orbit Type - Bar Chart</a:t>
            </a:r>
            <a:endParaRPr lang="es-MX" sz="1600" b="0" i="0" u="none" strike="noStrike" dirty="0">
              <a:solidFill>
                <a:srgbClr val="000000"/>
              </a:solidFill>
              <a:effectLst/>
              <a:latin typeface="Abadi" panose="020B0604020104020204" pitchFamily="34" charset="0"/>
            </a:endParaRPr>
          </a:p>
          <a:p>
            <a:pPr lvl="1"/>
            <a:r>
              <a:rPr lang="es-MX" sz="1600" b="1" i="0" u="none" strike="noStrike" dirty="0">
                <a:solidFill>
                  <a:srgbClr val="000000"/>
                </a:solidFill>
                <a:effectLst/>
                <a:latin typeface="Abadi" panose="020B0604020104020204" pitchFamily="34" charset="0"/>
              </a:rPr>
              <a:t>Purpose:</a:t>
            </a:r>
            <a:r>
              <a:rPr lang="es-MX" sz="1600" b="0" i="0" u="none" strike="noStrike" dirty="0">
                <a:solidFill>
                  <a:srgbClr val="000000"/>
                </a:solidFill>
                <a:effectLst/>
                <a:latin typeface="Abadi" panose="020B0604020104020204" pitchFamily="34" charset="0"/>
              </a:rPr>
              <a:t> This bar chart was used to visually examine the </a:t>
            </a:r>
            <a:r>
              <a:rPr lang="es-MX" sz="1600" b="1" i="0" u="none" strike="noStrike" dirty="0">
                <a:solidFill>
                  <a:srgbClr val="000000"/>
                </a:solidFill>
                <a:effectLst/>
                <a:latin typeface="Abadi" panose="020B0604020104020204" pitchFamily="34" charset="0"/>
              </a:rPr>
              <a:t>success rate</a:t>
            </a:r>
            <a:r>
              <a:rPr lang="es-MX" sz="1600" b="0" i="0" u="none" strike="noStrike" dirty="0">
                <a:solidFill>
                  <a:srgbClr val="000000"/>
                </a:solidFill>
                <a:effectLst/>
                <a:latin typeface="Abadi" panose="020B0604020104020204" pitchFamily="34" charset="0"/>
              </a:rPr>
              <a:t> for each </a:t>
            </a:r>
            <a:r>
              <a:rPr lang="es-MX" sz="1600" b="1" i="0" u="none" strike="noStrike" dirty="0">
                <a:solidFill>
                  <a:srgbClr val="000000"/>
                </a:solidFill>
                <a:effectLst/>
                <a:latin typeface="Abadi" panose="020B0604020104020204" pitchFamily="34" charset="0"/>
              </a:rPr>
              <a:t>orbit type</a:t>
            </a:r>
            <a:r>
              <a:rPr lang="es-MX" sz="1600" b="0" i="0" u="none" strike="noStrike" dirty="0">
                <a:solidFill>
                  <a:srgbClr val="000000"/>
                </a:solidFill>
                <a:effectLst/>
                <a:latin typeface="Abadi" panose="020B0604020104020204" pitchFamily="34" charset="0"/>
              </a:rPr>
              <a:t>. By grouping the data by orbit type and calculating the mean success rate for each, we can compare which orbits are more successful for launches.</a:t>
            </a:r>
          </a:p>
          <a:p>
            <a:pPr lvl="1"/>
            <a:r>
              <a:rPr lang="es-MX" sz="1600" b="1" i="0" u="none" strike="noStrike" dirty="0">
                <a:solidFill>
                  <a:srgbClr val="000000"/>
                </a:solidFill>
                <a:effectLst/>
                <a:latin typeface="Abadi" panose="020B0604020104020204" pitchFamily="34" charset="0"/>
              </a:rPr>
              <a:t>Insight:</a:t>
            </a:r>
            <a:r>
              <a:rPr lang="es-MX" sz="1600" b="0" i="0" u="none" strike="noStrike" dirty="0">
                <a:solidFill>
                  <a:srgbClr val="000000"/>
                </a:solidFill>
                <a:effectLst/>
                <a:latin typeface="Abadi" panose="020B0604020104020204" pitchFamily="34" charset="0"/>
              </a:rPr>
              <a:t> The </a:t>
            </a:r>
            <a:r>
              <a:rPr lang="es-MX" sz="1600" b="1" i="0" u="none" strike="noStrike" dirty="0">
                <a:solidFill>
                  <a:srgbClr val="000000"/>
                </a:solidFill>
                <a:effectLst/>
                <a:latin typeface="Abadi" panose="020B0604020104020204" pitchFamily="34" charset="0"/>
              </a:rPr>
              <a:t>LEO (Low Earth Orbit)</a:t>
            </a:r>
            <a:r>
              <a:rPr lang="es-MX" sz="1600" b="0" i="0" u="none" strike="noStrike" dirty="0">
                <a:solidFill>
                  <a:srgbClr val="000000"/>
                </a:solidFill>
                <a:effectLst/>
                <a:latin typeface="Abadi" panose="020B0604020104020204" pitchFamily="34" charset="0"/>
              </a:rPr>
              <a:t> and </a:t>
            </a:r>
            <a:r>
              <a:rPr lang="es-MX" sz="1600" b="1" i="0" u="none" strike="noStrike" dirty="0">
                <a:solidFill>
                  <a:srgbClr val="000000"/>
                </a:solidFill>
                <a:effectLst/>
                <a:latin typeface="Abadi" panose="020B0604020104020204" pitchFamily="34" charset="0"/>
              </a:rPr>
              <a:t>ISS (International Space Station)</a:t>
            </a:r>
            <a:r>
              <a:rPr lang="es-MX" sz="1600" b="0" i="0" u="none" strike="noStrike" dirty="0">
                <a:solidFill>
                  <a:srgbClr val="000000"/>
                </a:solidFill>
                <a:effectLst/>
                <a:latin typeface="Abadi" panose="020B0604020104020204" pitchFamily="34" charset="0"/>
              </a:rPr>
              <a:t> orbits have high success rates, while </a:t>
            </a:r>
            <a:r>
              <a:rPr lang="es-MX" sz="1600" b="1" i="0" u="none" strike="noStrike" dirty="0">
                <a:solidFill>
                  <a:srgbClr val="000000"/>
                </a:solidFill>
                <a:effectLst/>
                <a:latin typeface="Abadi" panose="020B0604020104020204" pitchFamily="34" charset="0"/>
              </a:rPr>
              <a:t>GTO (Geostationary Transfer Orbit)</a:t>
            </a:r>
            <a:r>
              <a:rPr lang="es-MX" sz="1600" b="0" i="0" u="none" strike="noStrike" dirty="0">
                <a:solidFill>
                  <a:srgbClr val="000000"/>
                </a:solidFill>
                <a:effectLst/>
                <a:latin typeface="Abadi" panose="020B0604020104020204" pitchFamily="34" charset="0"/>
              </a:rPr>
              <a:t> shows more variability, with both successful and unsuccessful landings.</a:t>
            </a:r>
          </a:p>
          <a:p>
            <a:pPr marL="0" indent="0" algn="l">
              <a:buNone/>
            </a:pPr>
            <a:r>
              <a:rPr lang="es-MX" sz="1600" b="1" i="0" u="none" strike="noStrike" dirty="0">
                <a:solidFill>
                  <a:srgbClr val="000000"/>
                </a:solidFill>
                <a:effectLst/>
                <a:latin typeface="Abadi" panose="020B0604020104020204" pitchFamily="34" charset="0"/>
              </a:rPr>
              <a:t>5. Flight Number vs. Orbit Type (hue: Class) - Scatter Plot</a:t>
            </a:r>
            <a:endParaRPr lang="es-MX" sz="1600" b="0" i="0" u="none" strike="noStrike" dirty="0">
              <a:solidFill>
                <a:srgbClr val="000000"/>
              </a:solidFill>
              <a:effectLst/>
              <a:latin typeface="Abadi" panose="020B0604020104020204" pitchFamily="34" charset="0"/>
            </a:endParaRPr>
          </a:p>
          <a:p>
            <a:pPr lvl="1"/>
            <a:r>
              <a:rPr lang="es-MX" sz="1600" b="1" i="0" u="none" strike="noStrike" dirty="0">
                <a:solidFill>
                  <a:srgbClr val="000000"/>
                </a:solidFill>
                <a:effectLst/>
                <a:latin typeface="Abadi" panose="020B0604020104020204" pitchFamily="34" charset="0"/>
              </a:rPr>
              <a:t>Purpose:</a:t>
            </a:r>
            <a:r>
              <a:rPr lang="es-MX" sz="1600" b="0" i="0" u="none" strike="noStrike" dirty="0">
                <a:solidFill>
                  <a:srgbClr val="000000"/>
                </a:solidFill>
                <a:effectLst/>
                <a:latin typeface="Abadi" panose="020B0604020104020204" pitchFamily="34" charset="0"/>
              </a:rPr>
              <a:t> This plot explored the relationship between the </a:t>
            </a:r>
            <a:r>
              <a:rPr lang="es-MX" sz="1600" b="1" i="0" u="none" strike="noStrike" dirty="0">
                <a:solidFill>
                  <a:srgbClr val="000000"/>
                </a:solidFill>
                <a:effectLst/>
                <a:latin typeface="Abadi" panose="020B0604020104020204" pitchFamily="34" charset="0"/>
              </a:rPr>
              <a:t>flight number</a:t>
            </a:r>
            <a:r>
              <a:rPr lang="es-MX" sz="1600" b="0" i="0" u="none" strike="noStrike" dirty="0">
                <a:solidFill>
                  <a:srgbClr val="000000"/>
                </a:solidFill>
                <a:effectLst/>
                <a:latin typeface="Abadi" panose="020B0604020104020204" pitchFamily="34" charset="0"/>
              </a:rPr>
              <a:t> and </a:t>
            </a:r>
            <a:r>
              <a:rPr lang="es-MX" sz="1600" b="1" i="0" u="none" strike="noStrike" dirty="0">
                <a:solidFill>
                  <a:srgbClr val="000000"/>
                </a:solidFill>
                <a:effectLst/>
                <a:latin typeface="Abadi" panose="020B0604020104020204" pitchFamily="34" charset="0"/>
              </a:rPr>
              <a:t>orbit type</a:t>
            </a:r>
            <a:r>
              <a:rPr lang="es-MX" sz="1600" b="0" i="0" u="none" strike="noStrike" dirty="0">
                <a:solidFill>
                  <a:srgbClr val="000000"/>
                </a:solidFill>
                <a:effectLst/>
                <a:latin typeface="Abadi" panose="020B0604020104020204" pitchFamily="34" charset="0"/>
              </a:rPr>
              <a:t>, again categorized by success (</a:t>
            </a:r>
            <a:r>
              <a:rPr lang="es-MX" sz="1600" b="1" i="0" u="none" strike="noStrike" dirty="0">
                <a:solidFill>
                  <a:srgbClr val="000000"/>
                </a:solidFill>
                <a:effectLst/>
                <a:latin typeface="Abadi" panose="020B0604020104020204" pitchFamily="34" charset="0"/>
              </a:rPr>
              <a:t>Class</a:t>
            </a:r>
            <a:r>
              <a:rPr lang="es-MX" sz="1600" b="0" i="0" u="none" strike="noStrike" dirty="0">
                <a:solidFill>
                  <a:srgbClr val="000000"/>
                </a:solidFill>
                <a:effectLst/>
                <a:latin typeface="Abadi" panose="020B0604020104020204" pitchFamily="34" charset="0"/>
              </a:rPr>
              <a:t>). This helped identify patterns regarding the impact of the number of launches on the success rate for different orbit types.</a:t>
            </a:r>
          </a:p>
          <a:p>
            <a:pPr lvl="1"/>
            <a:r>
              <a:rPr lang="es-MX" sz="1600" b="1" i="0" u="none" strike="noStrike" dirty="0">
                <a:solidFill>
                  <a:srgbClr val="000000"/>
                </a:solidFill>
                <a:effectLst/>
                <a:latin typeface="Abadi" panose="020B0604020104020204" pitchFamily="34" charset="0"/>
              </a:rPr>
              <a:t>Insight:</a:t>
            </a:r>
            <a:r>
              <a:rPr lang="es-MX" sz="1600" b="0" i="0" u="none" strike="noStrike" dirty="0">
                <a:solidFill>
                  <a:srgbClr val="000000"/>
                </a:solidFill>
                <a:effectLst/>
                <a:latin typeface="Abadi" panose="020B0604020104020204" pitchFamily="34" charset="0"/>
              </a:rPr>
              <a:t> In </a:t>
            </a:r>
            <a:r>
              <a:rPr lang="es-MX" sz="1600" b="1" i="0" u="none" strike="noStrike" dirty="0">
                <a:solidFill>
                  <a:srgbClr val="000000"/>
                </a:solidFill>
                <a:effectLst/>
                <a:latin typeface="Abadi" panose="020B0604020104020204" pitchFamily="34" charset="0"/>
              </a:rPr>
              <a:t>LEO</a:t>
            </a:r>
            <a:r>
              <a:rPr lang="es-MX" sz="1600" b="0" i="0" u="none" strike="noStrike" dirty="0">
                <a:solidFill>
                  <a:srgbClr val="000000"/>
                </a:solidFill>
                <a:effectLst/>
                <a:latin typeface="Abadi" panose="020B0604020104020204" pitchFamily="34" charset="0"/>
              </a:rPr>
              <a:t>, success seems related to the flight number, whereas for </a:t>
            </a:r>
            <a:r>
              <a:rPr lang="es-MX" sz="1600" b="1" i="0" u="none" strike="noStrike" dirty="0">
                <a:solidFill>
                  <a:srgbClr val="000000"/>
                </a:solidFill>
                <a:effectLst/>
                <a:latin typeface="Abadi" panose="020B0604020104020204" pitchFamily="34" charset="0"/>
              </a:rPr>
              <a:t>GTO</a:t>
            </a:r>
            <a:r>
              <a:rPr lang="es-MX" sz="1600" b="0" i="0" u="none" strike="noStrike" dirty="0">
                <a:solidFill>
                  <a:srgbClr val="000000"/>
                </a:solidFill>
                <a:effectLst/>
                <a:latin typeface="Abadi" panose="020B0604020104020204" pitchFamily="34" charset="0"/>
              </a:rPr>
              <a:t>, no clear relationship with flight number and success is visible.</a:t>
            </a:r>
          </a:p>
          <a:p>
            <a:pPr marL="0" indent="0" algn="l">
              <a:buNone/>
            </a:pPr>
            <a:r>
              <a:rPr lang="es-MX" sz="1600" b="1" i="0" u="none" strike="noStrike" dirty="0">
                <a:solidFill>
                  <a:srgbClr val="000000"/>
                </a:solidFill>
                <a:effectLst/>
                <a:latin typeface="Abadi" panose="020B0604020104020204" pitchFamily="34" charset="0"/>
              </a:rPr>
              <a:t>6. Payload Mass vs. Orbit Type (hue: Class) - Scatter Plot</a:t>
            </a:r>
            <a:endParaRPr lang="es-MX" sz="1600" b="0" i="0" u="none" strike="noStrike" dirty="0">
              <a:solidFill>
                <a:srgbClr val="000000"/>
              </a:solidFill>
              <a:effectLst/>
              <a:latin typeface="Abadi" panose="020B0604020104020204" pitchFamily="34" charset="0"/>
            </a:endParaRPr>
          </a:p>
          <a:p>
            <a:pPr lvl="1"/>
            <a:r>
              <a:rPr lang="es-MX" sz="1600" b="1" i="0" u="none" strike="noStrike" dirty="0">
                <a:solidFill>
                  <a:srgbClr val="000000"/>
                </a:solidFill>
                <a:effectLst/>
                <a:latin typeface="Abadi" panose="020B0604020104020204" pitchFamily="34" charset="0"/>
              </a:rPr>
              <a:t>Purpose:</a:t>
            </a:r>
            <a:r>
              <a:rPr lang="es-MX" sz="1600" b="0" i="0" u="none" strike="noStrike" dirty="0">
                <a:solidFill>
                  <a:srgbClr val="000000"/>
                </a:solidFill>
                <a:effectLst/>
                <a:latin typeface="Abadi" panose="020B0604020104020204" pitchFamily="34" charset="0"/>
              </a:rPr>
              <a:t> This scatter plot aimed to explore the relationship between </a:t>
            </a:r>
            <a:r>
              <a:rPr lang="es-MX" sz="1600" b="1" i="0" u="none" strike="noStrike" dirty="0">
                <a:solidFill>
                  <a:srgbClr val="000000"/>
                </a:solidFill>
                <a:effectLst/>
                <a:latin typeface="Abadi" panose="020B0604020104020204" pitchFamily="34" charset="0"/>
              </a:rPr>
              <a:t>payload mass</a:t>
            </a:r>
            <a:r>
              <a:rPr lang="es-MX" sz="1600" b="0" i="0" u="none" strike="noStrike" dirty="0">
                <a:solidFill>
                  <a:srgbClr val="000000"/>
                </a:solidFill>
                <a:effectLst/>
                <a:latin typeface="Abadi" panose="020B0604020104020204" pitchFamily="34" charset="0"/>
              </a:rPr>
              <a:t> and </a:t>
            </a:r>
            <a:r>
              <a:rPr lang="es-MX" sz="1600" b="1" i="0" u="none" strike="noStrike" dirty="0">
                <a:solidFill>
                  <a:srgbClr val="000000"/>
                </a:solidFill>
                <a:effectLst/>
                <a:latin typeface="Abadi" panose="020B0604020104020204" pitchFamily="34" charset="0"/>
              </a:rPr>
              <a:t>orbit type</a:t>
            </a:r>
            <a:r>
              <a:rPr lang="es-MX" sz="1600" b="0" i="0" u="none" strike="noStrike" dirty="0">
                <a:solidFill>
                  <a:srgbClr val="000000"/>
                </a:solidFill>
                <a:effectLst/>
                <a:latin typeface="Abadi" panose="020B0604020104020204" pitchFamily="34" charset="0"/>
              </a:rPr>
              <a:t>. It was used to identify how payload size correlates with the likelihood of success in different orbit types.</a:t>
            </a:r>
          </a:p>
          <a:p>
            <a:pPr lvl="1"/>
            <a:r>
              <a:rPr lang="es-MX" sz="1600" b="1" i="0" u="none" strike="noStrike" dirty="0">
                <a:solidFill>
                  <a:srgbClr val="000000"/>
                </a:solidFill>
                <a:effectLst/>
                <a:latin typeface="Abadi" panose="020B0604020104020204" pitchFamily="34" charset="0"/>
              </a:rPr>
              <a:t>Insight:</a:t>
            </a:r>
            <a:r>
              <a:rPr lang="es-MX" sz="1600" b="0" i="0" u="none" strike="noStrike" dirty="0">
                <a:solidFill>
                  <a:srgbClr val="000000"/>
                </a:solidFill>
                <a:effectLst/>
                <a:latin typeface="Abadi" panose="020B0604020104020204" pitchFamily="34" charset="0"/>
              </a:rPr>
              <a:t> For </a:t>
            </a:r>
            <a:r>
              <a:rPr lang="es-MX" sz="1600" b="1" i="0" u="none" strike="noStrike" dirty="0">
                <a:solidFill>
                  <a:srgbClr val="000000"/>
                </a:solidFill>
                <a:effectLst/>
                <a:latin typeface="Abadi" panose="020B0604020104020204" pitchFamily="34" charset="0"/>
              </a:rPr>
              <a:t>Polar Orbit (PO)</a:t>
            </a:r>
            <a:r>
              <a:rPr lang="es-MX" sz="1600" b="0" i="0" u="none" strike="noStrike" dirty="0">
                <a:solidFill>
                  <a:srgbClr val="000000"/>
                </a:solidFill>
                <a:effectLst/>
                <a:latin typeface="Abadi" panose="020B0604020104020204" pitchFamily="34" charset="0"/>
              </a:rPr>
              <a:t>, </a:t>
            </a:r>
            <a:r>
              <a:rPr lang="es-MX" sz="1600" b="1" i="0" u="none" strike="noStrike" dirty="0">
                <a:solidFill>
                  <a:srgbClr val="000000"/>
                </a:solidFill>
                <a:effectLst/>
                <a:latin typeface="Abadi" panose="020B0604020104020204" pitchFamily="34" charset="0"/>
              </a:rPr>
              <a:t>LEO</a:t>
            </a:r>
            <a:r>
              <a:rPr lang="es-MX" sz="1600" b="0" i="0" u="none" strike="noStrike" dirty="0">
                <a:solidFill>
                  <a:srgbClr val="000000"/>
                </a:solidFill>
                <a:effectLst/>
                <a:latin typeface="Abadi" panose="020B0604020104020204" pitchFamily="34" charset="0"/>
              </a:rPr>
              <a:t>, and </a:t>
            </a:r>
            <a:r>
              <a:rPr lang="es-MX" sz="1600" b="1" i="0" u="none" strike="noStrike" dirty="0">
                <a:solidFill>
                  <a:srgbClr val="000000"/>
                </a:solidFill>
                <a:effectLst/>
                <a:latin typeface="Abadi" panose="020B0604020104020204" pitchFamily="34" charset="0"/>
              </a:rPr>
              <a:t>ISS</a:t>
            </a:r>
            <a:r>
              <a:rPr lang="es-MX" sz="1600" b="0" i="0" u="none" strike="noStrike" dirty="0">
                <a:solidFill>
                  <a:srgbClr val="000000"/>
                </a:solidFill>
                <a:effectLst/>
                <a:latin typeface="Abadi" panose="020B0604020104020204" pitchFamily="34" charset="0"/>
              </a:rPr>
              <a:t> orbits, heavier payloads tend to have more successful landings. However, </a:t>
            </a:r>
            <a:r>
              <a:rPr lang="es-MX" sz="1600" b="1" i="0" u="none" strike="noStrike" dirty="0">
                <a:solidFill>
                  <a:srgbClr val="000000"/>
                </a:solidFill>
                <a:effectLst/>
                <a:latin typeface="Abadi" panose="020B0604020104020204" pitchFamily="34" charset="0"/>
              </a:rPr>
              <a:t>GTO</a:t>
            </a:r>
            <a:r>
              <a:rPr lang="es-MX" sz="1600" b="0" i="0" u="none" strike="noStrike" dirty="0">
                <a:solidFill>
                  <a:srgbClr val="000000"/>
                </a:solidFill>
                <a:effectLst/>
                <a:latin typeface="Abadi" panose="020B0604020104020204" pitchFamily="34" charset="0"/>
              </a:rPr>
              <a:t> showed mixed results with both successful and unsuccessful landings regardless of payload mass.</a:t>
            </a:r>
          </a:p>
        </p:txBody>
      </p:sp>
      <p:sp>
        <p:nvSpPr>
          <p:cNvPr id="3" name="Title 1">
            <a:extLst>
              <a:ext uri="{FF2B5EF4-FFF2-40B4-BE49-F238E27FC236}">
                <a16:creationId xmlns:a16="http://schemas.microsoft.com/office/drawing/2014/main" id="{D8062474-498A-9E90-E759-172A2BD0194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3724843413"/>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333601C1-A8CB-AF50-E3E9-65E9F56FA1C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44A9EC-7265-5669-3E84-2B0ADACFC7FE}"/>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F2F5A0E6-67E9-AB74-DFA4-FBF2B2C54EA1}"/>
              </a:ext>
            </a:extLst>
          </p:cNvPr>
          <p:cNvSpPr>
            <a:spLocks noGrp="1"/>
          </p:cNvSpPr>
          <p:nvPr>
            <p:ph idx="4294967295"/>
          </p:nvPr>
        </p:nvSpPr>
        <p:spPr>
          <a:xfrm>
            <a:off x="1154979" y="1746727"/>
            <a:ext cx="9745663" cy="4351338"/>
          </a:xfrm>
          <a:prstGeom prst="rect">
            <a:avLst/>
          </a:prstGeom>
        </p:spPr>
        <p:txBody>
          <a:bodyPr lIns="91440" tIns="45720" rIns="91440" bIns="45720" anchor="t"/>
          <a:lstStyle/>
          <a:p>
            <a:pPr marL="0" indent="0" algn="l">
              <a:buNone/>
            </a:pPr>
            <a:r>
              <a:rPr lang="es-MX" sz="1600" b="1" dirty="0">
                <a:solidFill>
                  <a:srgbClr val="000000"/>
                </a:solidFill>
                <a:latin typeface="Abadi" panose="020B0604020104020204" pitchFamily="34" charset="0"/>
              </a:rPr>
              <a:t>7. </a:t>
            </a:r>
            <a:r>
              <a:rPr lang="es-MX" sz="1600" b="1" i="0" u="none" strike="noStrike" dirty="0">
                <a:solidFill>
                  <a:srgbClr val="000000"/>
                </a:solidFill>
                <a:effectLst/>
                <a:latin typeface="Abadi" panose="020B0604020104020204" pitchFamily="34" charset="0"/>
              </a:rPr>
              <a:t>Launch Success Rate Over the Years - Line Chart</a:t>
            </a:r>
            <a:endParaRPr lang="es-MX" sz="1600" b="0" i="0" u="none" strike="noStrike" dirty="0">
              <a:solidFill>
                <a:srgbClr val="000000"/>
              </a:solidFill>
              <a:effectLst/>
              <a:latin typeface="Abadi" panose="020B0604020104020204" pitchFamily="34" charset="0"/>
            </a:endParaRPr>
          </a:p>
          <a:p>
            <a:pPr lvl="1"/>
            <a:r>
              <a:rPr lang="es-MX" sz="1600" b="1" i="0" u="none" strike="noStrike" dirty="0">
                <a:solidFill>
                  <a:srgbClr val="000000"/>
                </a:solidFill>
                <a:effectLst/>
                <a:latin typeface="Abadi" panose="020B0604020104020204" pitchFamily="34" charset="0"/>
              </a:rPr>
              <a:t>Purpose:</a:t>
            </a:r>
            <a:r>
              <a:rPr lang="es-MX" sz="1600" b="0" i="0" u="none" strike="noStrike" dirty="0">
                <a:solidFill>
                  <a:srgbClr val="000000"/>
                </a:solidFill>
                <a:effectLst/>
                <a:latin typeface="Abadi" panose="020B0604020104020204" pitchFamily="34" charset="0"/>
              </a:rPr>
              <a:t> This line chart was used to observe trends in the </a:t>
            </a:r>
            <a:r>
              <a:rPr lang="es-MX" sz="1600" b="1" i="0" u="none" strike="noStrike" dirty="0">
                <a:solidFill>
                  <a:srgbClr val="000000"/>
                </a:solidFill>
                <a:effectLst/>
                <a:latin typeface="Abadi" panose="020B0604020104020204" pitchFamily="34" charset="0"/>
              </a:rPr>
              <a:t>launch success rate</a:t>
            </a:r>
            <a:r>
              <a:rPr lang="es-MX" sz="1600" b="0" i="0" u="none" strike="noStrike" dirty="0">
                <a:solidFill>
                  <a:srgbClr val="000000"/>
                </a:solidFill>
                <a:effectLst/>
                <a:latin typeface="Abadi" panose="020B0604020104020204" pitchFamily="34" charset="0"/>
              </a:rPr>
              <a:t> over time. The success rate for each year was plotted to track any improvements or declines.</a:t>
            </a:r>
          </a:p>
          <a:p>
            <a:pPr lvl="1"/>
            <a:r>
              <a:rPr lang="es-MX" sz="1600" b="1" i="0" u="none" strike="noStrike" dirty="0">
                <a:solidFill>
                  <a:srgbClr val="000000"/>
                </a:solidFill>
                <a:effectLst/>
                <a:latin typeface="Abadi" panose="020B0604020104020204" pitchFamily="34" charset="0"/>
              </a:rPr>
              <a:t>Insight:</a:t>
            </a:r>
            <a:r>
              <a:rPr lang="es-MX" sz="1600" b="0" i="0" u="none" strike="noStrike" dirty="0">
                <a:solidFill>
                  <a:srgbClr val="000000"/>
                </a:solidFill>
                <a:effectLst/>
                <a:latin typeface="Abadi" panose="020B0604020104020204" pitchFamily="34" charset="0"/>
              </a:rPr>
              <a:t> The success rate increased steadily after 2013, with a notable improvement starting in 2015. The trend shows a positive growth in launch success over time.</a:t>
            </a:r>
          </a:p>
          <a:p>
            <a:pPr marL="0" indent="0" algn="l">
              <a:buNone/>
            </a:pPr>
            <a:r>
              <a:rPr lang="es-MX" sz="1600" b="1" i="0" u="none" strike="noStrike" dirty="0">
                <a:solidFill>
                  <a:srgbClr val="000000"/>
                </a:solidFill>
                <a:effectLst/>
                <a:latin typeface="Abadi" panose="020B0604020104020204" pitchFamily="34" charset="0"/>
              </a:rPr>
              <a:t>Why These Charts Were Used:</a:t>
            </a:r>
          </a:p>
          <a:p>
            <a:pPr algn="l">
              <a:buFont typeface="Arial" panose="020B0604020202020204" pitchFamily="34" charset="0"/>
              <a:buChar char="•"/>
            </a:pPr>
            <a:r>
              <a:rPr lang="es-MX" sz="1600" b="1" i="0" u="none" strike="noStrike" dirty="0">
                <a:solidFill>
                  <a:srgbClr val="000000"/>
                </a:solidFill>
                <a:effectLst/>
                <a:latin typeface="Abadi" panose="020B0604020104020204" pitchFamily="34" charset="0"/>
              </a:rPr>
              <a:t>Scatter Plots</a:t>
            </a:r>
            <a:r>
              <a:rPr lang="es-MX" sz="1600" b="0" i="0" u="none" strike="noStrike" dirty="0">
                <a:solidFill>
                  <a:srgbClr val="000000"/>
                </a:solidFill>
                <a:effectLst/>
                <a:latin typeface="Abadi" panose="020B0604020104020204" pitchFamily="34" charset="0"/>
              </a:rPr>
              <a:t> were used to identify relationships between two continuous variables (e.g., flight number vs. payload mass), helping to visualize patterns that may influence the success rate.</a:t>
            </a:r>
          </a:p>
          <a:p>
            <a:pPr algn="l">
              <a:buFont typeface="Arial" panose="020B0604020202020204" pitchFamily="34" charset="0"/>
              <a:buChar char="•"/>
            </a:pPr>
            <a:r>
              <a:rPr lang="es-MX" sz="1600" b="1" i="0" u="none" strike="noStrike" dirty="0">
                <a:solidFill>
                  <a:srgbClr val="000000"/>
                </a:solidFill>
                <a:effectLst/>
                <a:latin typeface="Abadi" panose="020B0604020104020204" pitchFamily="34" charset="0"/>
              </a:rPr>
              <a:t>Bar Charts</a:t>
            </a:r>
            <a:r>
              <a:rPr lang="es-MX" sz="1600" b="0" i="0" u="none" strike="noStrike" dirty="0">
                <a:solidFill>
                  <a:srgbClr val="000000"/>
                </a:solidFill>
                <a:effectLst/>
                <a:latin typeface="Abadi" panose="020B0604020104020204" pitchFamily="34" charset="0"/>
              </a:rPr>
              <a:t> were employed to summarize and compare success rates by </a:t>
            </a:r>
            <a:r>
              <a:rPr lang="es-MX" sz="1600" b="1" i="0" u="none" strike="noStrike" dirty="0">
                <a:solidFill>
                  <a:srgbClr val="000000"/>
                </a:solidFill>
                <a:effectLst/>
                <a:latin typeface="Abadi" panose="020B0604020104020204" pitchFamily="34" charset="0"/>
              </a:rPr>
              <a:t>orbit type</a:t>
            </a:r>
            <a:r>
              <a:rPr lang="es-MX" sz="1600" b="0" i="0" u="none" strike="noStrike" dirty="0">
                <a:solidFill>
                  <a:srgbClr val="000000"/>
                </a:solidFill>
                <a:effectLst/>
                <a:latin typeface="Abadi" panose="020B0604020104020204" pitchFamily="34" charset="0"/>
              </a:rPr>
              <a:t>, making it easy to visually assess which orbits have the highest or lowest success rates.</a:t>
            </a:r>
          </a:p>
          <a:p>
            <a:pPr algn="l">
              <a:buFont typeface="Arial" panose="020B0604020202020204" pitchFamily="34" charset="0"/>
              <a:buChar char="•"/>
            </a:pPr>
            <a:r>
              <a:rPr lang="es-MX" sz="1600" b="1" i="0" u="none" strike="noStrike" dirty="0">
                <a:solidFill>
                  <a:srgbClr val="000000"/>
                </a:solidFill>
                <a:effectLst/>
                <a:latin typeface="Abadi" panose="020B0604020104020204" pitchFamily="34" charset="0"/>
              </a:rPr>
              <a:t>Line Charts</a:t>
            </a:r>
            <a:r>
              <a:rPr lang="es-MX" sz="1600" b="0" i="0" u="none" strike="noStrike" dirty="0">
                <a:solidFill>
                  <a:srgbClr val="000000"/>
                </a:solidFill>
                <a:effectLst/>
                <a:latin typeface="Abadi" panose="020B0604020104020204" pitchFamily="34" charset="0"/>
              </a:rPr>
              <a:t> were chosen to track the </a:t>
            </a:r>
            <a:r>
              <a:rPr lang="es-MX" sz="1600" b="1" i="0" u="none" strike="noStrike" dirty="0">
                <a:solidFill>
                  <a:srgbClr val="000000"/>
                </a:solidFill>
                <a:effectLst/>
                <a:latin typeface="Abadi" panose="020B0604020104020204" pitchFamily="34" charset="0"/>
              </a:rPr>
              <a:t>launch success rate over time</a:t>
            </a:r>
            <a:r>
              <a:rPr lang="es-MX" sz="1600" b="0" i="0" u="none" strike="noStrike" dirty="0">
                <a:solidFill>
                  <a:srgbClr val="000000"/>
                </a:solidFill>
                <a:effectLst/>
                <a:latin typeface="Abadi" panose="020B0604020104020204" pitchFamily="34" charset="0"/>
              </a:rPr>
              <a:t>, helping to visualize trends and improvements in performance.</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hlinkClick r:id="rId4"/>
              </a:rPr>
              <a:t>GitHub URL</a:t>
            </a:r>
            <a:endParaRPr lang="en-US" sz="1600" dirty="0">
              <a:latin typeface="Abadi" panose="020B0604020104020204" pitchFamily="34" charset="0"/>
            </a:endParaRPr>
          </a:p>
        </p:txBody>
      </p:sp>
      <p:sp>
        <p:nvSpPr>
          <p:cNvPr id="3" name="Title 1">
            <a:extLst>
              <a:ext uri="{FF2B5EF4-FFF2-40B4-BE49-F238E27FC236}">
                <a16:creationId xmlns:a16="http://schemas.microsoft.com/office/drawing/2014/main" id="{BF543EF5-A645-91E2-F145-025E68D3331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1248891444"/>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gn="l"/>
            <a:r>
              <a:rPr lang="es-MX" sz="1600" b="1" i="0" u="none" strike="noStrike" dirty="0">
                <a:solidFill>
                  <a:srgbClr val="000000"/>
                </a:solidFill>
                <a:effectLst/>
                <a:latin typeface="Abadi" panose="020B0604020104020204" pitchFamily="34" charset="0"/>
              </a:rPr>
              <a:t>Summary of SQL Analysis</a:t>
            </a:r>
          </a:p>
          <a:p>
            <a:pPr algn="l">
              <a:buFont typeface="Arial" panose="020B0604020202020204" pitchFamily="34" charset="0"/>
              <a:buChar char="•"/>
            </a:pPr>
            <a:r>
              <a:rPr lang="es-MX" sz="1600" b="1" i="0" u="none" strike="noStrike" dirty="0">
                <a:solidFill>
                  <a:srgbClr val="000000"/>
                </a:solidFill>
                <a:effectLst/>
                <a:latin typeface="Abadi" panose="020B0604020104020204" pitchFamily="34" charset="0"/>
              </a:rPr>
              <a:t>Launch Sites:</a:t>
            </a:r>
            <a:r>
              <a:rPr lang="es-MX" sz="1600" b="0" i="0" u="none" strike="noStrike" dirty="0">
                <a:solidFill>
                  <a:srgbClr val="000000"/>
                </a:solidFill>
                <a:effectLst/>
                <a:latin typeface="Abadi" panose="020B0604020104020204" pitchFamily="34" charset="0"/>
              </a:rPr>
              <a:t> Identified unique launch sites and filtered those starting with "CCA".</a:t>
            </a:r>
          </a:p>
          <a:p>
            <a:pPr algn="l">
              <a:buFont typeface="Arial" panose="020B0604020202020204" pitchFamily="34" charset="0"/>
              <a:buChar char="•"/>
            </a:pPr>
            <a:r>
              <a:rPr lang="es-MX" sz="1600" b="1" i="0" u="none" strike="noStrike" dirty="0">
                <a:solidFill>
                  <a:srgbClr val="000000"/>
                </a:solidFill>
                <a:effectLst/>
                <a:latin typeface="Abadi" panose="020B0604020104020204" pitchFamily="34" charset="0"/>
              </a:rPr>
              <a:t>Payload Analysis:</a:t>
            </a:r>
            <a:r>
              <a:rPr lang="es-MX" sz="1600" b="0" i="0" u="none" strike="noStrike" dirty="0">
                <a:solidFill>
                  <a:srgbClr val="000000"/>
                </a:solidFill>
                <a:effectLst/>
                <a:latin typeface="Abadi" panose="020B0604020104020204" pitchFamily="34" charset="0"/>
              </a:rPr>
              <a:t> Calculated total payload mass for </a:t>
            </a:r>
            <a:r>
              <a:rPr lang="es-MX" sz="1600" b="1" i="0" u="none" strike="noStrike" dirty="0">
                <a:solidFill>
                  <a:srgbClr val="000000"/>
                </a:solidFill>
                <a:effectLst/>
                <a:latin typeface="Abadi" panose="020B0604020104020204" pitchFamily="34" charset="0"/>
              </a:rPr>
              <a:t>NASA (CRS)</a:t>
            </a:r>
            <a:r>
              <a:rPr lang="es-MX" sz="1600" b="0" i="0" u="none" strike="noStrike" dirty="0">
                <a:solidFill>
                  <a:srgbClr val="000000"/>
                </a:solidFill>
                <a:effectLst/>
                <a:latin typeface="Abadi" panose="020B0604020104020204" pitchFamily="34" charset="0"/>
              </a:rPr>
              <a:t> launches and the average payload mass for </a:t>
            </a:r>
            <a:r>
              <a:rPr lang="es-MX" sz="1600" b="1" i="0" u="none" strike="noStrike" dirty="0">
                <a:solidFill>
                  <a:srgbClr val="000000"/>
                </a:solidFill>
                <a:effectLst/>
                <a:latin typeface="Abadi" panose="020B0604020104020204" pitchFamily="34" charset="0"/>
              </a:rPr>
              <a:t>F9 v1.1</a:t>
            </a:r>
            <a:r>
              <a:rPr lang="es-MX" sz="1600" b="0" i="0" u="none" strike="noStrike" dirty="0">
                <a:solidFill>
                  <a:srgbClr val="000000"/>
                </a:solidFill>
                <a:effectLst/>
                <a:latin typeface="Abadi" panose="020B0604020104020204" pitchFamily="34" charset="0"/>
              </a:rPr>
              <a:t> boosters.</a:t>
            </a:r>
          </a:p>
          <a:p>
            <a:pPr algn="l">
              <a:buFont typeface="Arial" panose="020B0604020202020204" pitchFamily="34" charset="0"/>
              <a:buChar char="•"/>
            </a:pPr>
            <a:r>
              <a:rPr lang="es-MX" sz="1600" b="1" i="0" u="none" strike="noStrike" dirty="0">
                <a:solidFill>
                  <a:srgbClr val="000000"/>
                </a:solidFill>
                <a:effectLst/>
                <a:latin typeface="Abadi" panose="020B0604020104020204" pitchFamily="34" charset="0"/>
              </a:rPr>
              <a:t>Landing Success:</a:t>
            </a:r>
            <a:r>
              <a:rPr lang="es-MX" sz="1600" b="0" i="0" u="none" strike="noStrike" dirty="0">
                <a:solidFill>
                  <a:srgbClr val="000000"/>
                </a:solidFill>
                <a:effectLst/>
                <a:latin typeface="Abadi" panose="020B0604020104020204" pitchFamily="34" charset="0"/>
              </a:rPr>
              <a:t> Found the first </a:t>
            </a:r>
            <a:r>
              <a:rPr lang="es-MX" sz="1600" b="1" i="0" u="none" strike="noStrike" dirty="0">
                <a:solidFill>
                  <a:srgbClr val="000000"/>
                </a:solidFill>
                <a:effectLst/>
                <a:latin typeface="Abadi" panose="020B0604020104020204" pitchFamily="34" charset="0"/>
              </a:rPr>
              <a:t>successful ground pad landing</a:t>
            </a:r>
            <a:r>
              <a:rPr lang="es-MX" sz="1600" b="0" i="0" u="none" strike="noStrike" dirty="0">
                <a:solidFill>
                  <a:srgbClr val="000000"/>
                </a:solidFill>
                <a:effectLst/>
                <a:latin typeface="Abadi" panose="020B0604020104020204" pitchFamily="34" charset="0"/>
              </a:rPr>
              <a:t> and identified boosters with </a:t>
            </a:r>
            <a:r>
              <a:rPr lang="es-MX" sz="1600" b="1" i="0" u="none" strike="noStrike" dirty="0">
                <a:solidFill>
                  <a:srgbClr val="000000"/>
                </a:solidFill>
                <a:effectLst/>
                <a:latin typeface="Abadi" panose="020B0604020104020204" pitchFamily="34" charset="0"/>
              </a:rPr>
              <a:t>successful drone ship landings</a:t>
            </a:r>
            <a:r>
              <a:rPr lang="es-MX" sz="1600" b="0" i="0" u="none" strike="noStrike" dirty="0">
                <a:solidFill>
                  <a:srgbClr val="000000"/>
                </a:solidFill>
                <a:effectLst/>
                <a:latin typeface="Abadi" panose="020B0604020104020204" pitchFamily="34" charset="0"/>
              </a:rPr>
              <a:t> carrying </a:t>
            </a:r>
            <a:r>
              <a:rPr lang="es-MX" sz="1600" b="1" i="0" u="none" strike="noStrike" dirty="0">
                <a:solidFill>
                  <a:srgbClr val="000000"/>
                </a:solidFill>
                <a:effectLst/>
                <a:latin typeface="Abadi" panose="020B0604020104020204" pitchFamily="34" charset="0"/>
              </a:rPr>
              <a:t>4000-6000 kg payloads</a:t>
            </a:r>
            <a:r>
              <a:rPr lang="es-MX" sz="1600" b="0" i="0" u="none" strike="noStrike" dirty="0">
                <a:solidFill>
                  <a:srgbClr val="000000"/>
                </a:solidFill>
                <a:effectLst/>
                <a:latin typeface="Abadi" panose="020B0604020104020204" pitchFamily="34" charset="0"/>
              </a:rPr>
              <a:t>.</a:t>
            </a:r>
          </a:p>
          <a:p>
            <a:pPr algn="l">
              <a:buFont typeface="Arial" panose="020B0604020202020204" pitchFamily="34" charset="0"/>
              <a:buChar char="•"/>
            </a:pPr>
            <a:r>
              <a:rPr lang="es-MX" sz="1600" b="1" i="0" u="none" strike="noStrike" dirty="0">
                <a:solidFill>
                  <a:srgbClr val="000000"/>
                </a:solidFill>
                <a:effectLst/>
                <a:latin typeface="Abadi" panose="020B0604020104020204" pitchFamily="34" charset="0"/>
              </a:rPr>
              <a:t>Mission Outcomes:</a:t>
            </a:r>
            <a:r>
              <a:rPr lang="es-MX" sz="1600" b="0" i="0" u="none" strike="noStrike" dirty="0">
                <a:solidFill>
                  <a:srgbClr val="000000"/>
                </a:solidFill>
                <a:effectLst/>
                <a:latin typeface="Abadi" panose="020B0604020104020204" pitchFamily="34" charset="0"/>
              </a:rPr>
              <a:t> Counted </a:t>
            </a:r>
            <a:r>
              <a:rPr lang="es-MX" sz="1600" b="1" i="0" u="none" strike="noStrike" dirty="0">
                <a:solidFill>
                  <a:srgbClr val="000000"/>
                </a:solidFill>
                <a:effectLst/>
                <a:latin typeface="Abadi" panose="020B0604020104020204" pitchFamily="34" charset="0"/>
              </a:rPr>
              <a:t>successful and failed missions</a:t>
            </a:r>
            <a:r>
              <a:rPr lang="es-MX" sz="1600" b="0" i="0" u="none" strike="noStrike" dirty="0">
                <a:solidFill>
                  <a:srgbClr val="000000"/>
                </a:solidFill>
                <a:effectLst/>
                <a:latin typeface="Abadi" panose="020B0604020104020204" pitchFamily="34" charset="0"/>
              </a:rPr>
              <a:t>.</a:t>
            </a:r>
          </a:p>
          <a:p>
            <a:pPr algn="l">
              <a:buFont typeface="Arial" panose="020B0604020202020204" pitchFamily="34" charset="0"/>
              <a:buChar char="•"/>
            </a:pPr>
            <a:r>
              <a:rPr lang="es-MX" sz="1600" b="1" i="0" u="none" strike="noStrike" dirty="0">
                <a:solidFill>
                  <a:srgbClr val="000000"/>
                </a:solidFill>
                <a:effectLst/>
                <a:latin typeface="Abadi" panose="020B0604020104020204" pitchFamily="34" charset="0"/>
              </a:rPr>
              <a:t>Maximum Payload Booster:</a:t>
            </a:r>
            <a:r>
              <a:rPr lang="es-MX" sz="1600" b="0" i="0" u="none" strike="noStrike" dirty="0">
                <a:solidFill>
                  <a:srgbClr val="000000"/>
                </a:solidFill>
                <a:effectLst/>
                <a:latin typeface="Abadi" panose="020B0604020104020204" pitchFamily="34" charset="0"/>
              </a:rPr>
              <a:t> Retrieved boosters that carried the </a:t>
            </a:r>
            <a:r>
              <a:rPr lang="es-MX" sz="1600" b="1" i="0" u="none" strike="noStrike" dirty="0">
                <a:solidFill>
                  <a:srgbClr val="000000"/>
                </a:solidFill>
                <a:effectLst/>
                <a:latin typeface="Abadi" panose="020B0604020104020204" pitchFamily="34" charset="0"/>
              </a:rPr>
              <a:t>highest payload mass</a:t>
            </a:r>
            <a:r>
              <a:rPr lang="es-MX" sz="1600" b="0" i="0" u="none" strike="noStrike" dirty="0">
                <a:solidFill>
                  <a:srgbClr val="000000"/>
                </a:solidFill>
                <a:effectLst/>
                <a:latin typeface="Abadi" panose="020B0604020104020204" pitchFamily="34" charset="0"/>
              </a:rPr>
              <a:t>.</a:t>
            </a:r>
          </a:p>
          <a:p>
            <a:pPr algn="l">
              <a:buFont typeface="Arial" panose="020B0604020202020204" pitchFamily="34" charset="0"/>
              <a:buChar char="•"/>
            </a:pPr>
            <a:r>
              <a:rPr lang="es-MX" sz="1600" b="1" i="0" u="none" strike="noStrike" dirty="0">
                <a:solidFill>
                  <a:srgbClr val="000000"/>
                </a:solidFill>
                <a:effectLst/>
                <a:latin typeface="Abadi" panose="020B0604020104020204" pitchFamily="34" charset="0"/>
              </a:rPr>
              <a:t>2015 Drone Ship Failures:</a:t>
            </a:r>
            <a:r>
              <a:rPr lang="es-MX" sz="1600" b="0" i="0" u="none" strike="noStrike" dirty="0">
                <a:solidFill>
                  <a:srgbClr val="000000"/>
                </a:solidFill>
                <a:effectLst/>
                <a:latin typeface="Abadi" panose="020B0604020104020204" pitchFamily="34" charset="0"/>
              </a:rPr>
              <a:t> Listed </a:t>
            </a:r>
            <a:r>
              <a:rPr lang="es-MX" sz="1600" b="1" i="0" u="none" strike="noStrike" dirty="0">
                <a:solidFill>
                  <a:srgbClr val="000000"/>
                </a:solidFill>
                <a:effectLst/>
                <a:latin typeface="Abadi" panose="020B0604020104020204" pitchFamily="34" charset="0"/>
              </a:rPr>
              <a:t>failures in 2015</a:t>
            </a:r>
            <a:r>
              <a:rPr lang="es-MX" sz="1600" b="0" i="0" u="none" strike="noStrike" dirty="0">
                <a:solidFill>
                  <a:srgbClr val="000000"/>
                </a:solidFill>
                <a:effectLst/>
                <a:latin typeface="Abadi" panose="020B0604020104020204" pitchFamily="34" charset="0"/>
              </a:rPr>
              <a:t> with month names, boosters, and launch sites.</a:t>
            </a:r>
          </a:p>
          <a:p>
            <a:pPr algn="l">
              <a:buFont typeface="Arial" panose="020B0604020202020204" pitchFamily="34" charset="0"/>
              <a:buChar char="•"/>
            </a:pPr>
            <a:r>
              <a:rPr lang="es-MX" sz="1600" b="1" i="0" u="none" strike="noStrike" dirty="0">
                <a:solidFill>
                  <a:srgbClr val="000000"/>
                </a:solidFill>
                <a:effectLst/>
                <a:latin typeface="Abadi" panose="020B0604020104020204" pitchFamily="34" charset="0"/>
              </a:rPr>
              <a:t>Landing Outcome Rankings:</a:t>
            </a:r>
            <a:r>
              <a:rPr lang="es-MX" sz="1600" b="0" i="0" u="none" strike="noStrike" dirty="0">
                <a:solidFill>
                  <a:srgbClr val="000000"/>
                </a:solidFill>
                <a:effectLst/>
                <a:latin typeface="Abadi" panose="020B0604020104020204" pitchFamily="34" charset="0"/>
              </a:rPr>
              <a:t> Ranked </a:t>
            </a:r>
            <a:r>
              <a:rPr lang="es-MX" sz="1600" b="1" i="0" u="none" strike="noStrike" dirty="0">
                <a:solidFill>
                  <a:srgbClr val="000000"/>
                </a:solidFill>
                <a:effectLst/>
                <a:latin typeface="Abadi" panose="020B0604020104020204" pitchFamily="34" charset="0"/>
              </a:rPr>
              <a:t>landing outcomes</a:t>
            </a:r>
            <a:r>
              <a:rPr lang="es-MX" sz="1600" b="0" i="0" u="none" strike="noStrike" dirty="0">
                <a:solidFill>
                  <a:srgbClr val="000000"/>
                </a:solidFill>
                <a:effectLst/>
                <a:latin typeface="Abadi" panose="020B0604020104020204" pitchFamily="34" charset="0"/>
              </a:rPr>
              <a:t> by frequency between </a:t>
            </a:r>
            <a:r>
              <a:rPr lang="es-MX" sz="1600" b="1" i="0" u="none" strike="noStrike" dirty="0">
                <a:solidFill>
                  <a:srgbClr val="000000"/>
                </a:solidFill>
                <a:effectLst/>
                <a:latin typeface="Abadi" panose="020B0604020104020204" pitchFamily="34" charset="0"/>
              </a:rPr>
              <a:t>2010-2017</a:t>
            </a:r>
            <a:r>
              <a:rPr lang="es-MX" sz="1600" b="0" i="0" u="none" strike="noStrike" dirty="0">
                <a:solidFill>
                  <a:srgbClr val="000000"/>
                </a:solidFill>
                <a:effectLst/>
                <a:latin typeface="Abadi" panose="020B0604020104020204" pitchFamily="34" charset="0"/>
              </a:rPr>
              <a:t>.</a:t>
            </a:r>
          </a:p>
          <a:p>
            <a:pPr algn="l"/>
            <a:r>
              <a:rPr lang="es-MX" sz="1600" b="0" i="0" u="none" strike="noStrike" dirty="0">
                <a:solidFill>
                  <a:srgbClr val="000000"/>
                </a:solidFill>
                <a:effectLst/>
                <a:latin typeface="Abadi" panose="020B0604020104020204" pitchFamily="34" charset="0"/>
              </a:rPr>
              <a:t>This analysis provides insights into </a:t>
            </a:r>
            <a:r>
              <a:rPr lang="es-MX" sz="1600" b="1" i="0" u="none" strike="noStrike" dirty="0">
                <a:solidFill>
                  <a:srgbClr val="000000"/>
                </a:solidFill>
                <a:effectLst/>
                <a:latin typeface="Abadi" panose="020B0604020104020204" pitchFamily="34" charset="0"/>
              </a:rPr>
              <a:t>SpaceX's launch trends, payload capacities, and landing success rates</a:t>
            </a:r>
            <a:r>
              <a:rPr lang="es-MX" sz="1600" b="0" i="0" u="none" strike="noStrike" dirty="0">
                <a:solidFill>
                  <a:srgbClr val="000000"/>
                </a:solidFill>
                <a:effectLst/>
                <a:latin typeface="Abadi" panose="020B0604020104020204" pitchFamily="34" charset="0"/>
              </a:rPr>
              <a:t> over time.</a:t>
            </a:r>
            <a:endParaRPr lang="en-US" sz="16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hlinkClick r:id="rId3"/>
              </a:rPr>
              <a:t>GitHub URL</a:t>
            </a:r>
            <a:endParaRPr lang="en-US" sz="1600" dirty="0">
              <a:solidFill>
                <a:schemeClr val="accent3">
                  <a:lumMod val="25000"/>
                </a:schemeClr>
              </a:solidFill>
              <a:latin typeface="Abadi" panose="020B0604020104020204" pitchFamily="34" charset="0"/>
            </a:endParaRPr>
          </a:p>
          <a:p>
            <a:endParaRPr lang="en-US" sz="1600" dirty="0">
              <a:latin typeface="Abadi" panose="020B0604020104020204" pitchFamily="34" charset="0"/>
            </a:endParaRPr>
          </a:p>
          <a:p>
            <a:endParaRPr lang="en-US" sz="1600" dirty="0">
              <a:latin typeface="Abadi" panose="020B0604020104020204" pitchFamily="34" charset="0"/>
            </a:endParaRPr>
          </a:p>
          <a:p>
            <a:endParaRPr lang="en-US" sz="1600" dirty="0">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indent="0" algn="l">
              <a:buNone/>
            </a:pPr>
            <a:r>
              <a:rPr lang="es-MX" sz="1600" b="0" i="0" u="none" strike="noStrike" dirty="0">
                <a:solidFill>
                  <a:srgbClr val="000000"/>
                </a:solidFill>
                <a:effectLst/>
                <a:latin typeface="Abadi" panose="020B0604020104020204" pitchFamily="34" charset="0"/>
              </a:rPr>
              <a:t>I created and added several map objects to a </a:t>
            </a:r>
            <a:r>
              <a:rPr lang="es-MX" sz="1600" b="1" i="0" u="none" strike="noStrike" dirty="0">
                <a:solidFill>
                  <a:srgbClr val="000000"/>
                </a:solidFill>
                <a:effectLst/>
                <a:latin typeface="Abadi" panose="020B0604020104020204" pitchFamily="34" charset="0"/>
              </a:rPr>
              <a:t>folium map</a:t>
            </a:r>
            <a:r>
              <a:rPr lang="es-MX" sz="1600" b="0" i="0" u="none" strike="noStrike" dirty="0">
                <a:solidFill>
                  <a:srgbClr val="000000"/>
                </a:solidFill>
                <a:effectLst/>
                <a:latin typeface="Abadi" panose="020B0604020104020204" pitchFamily="34" charset="0"/>
              </a:rPr>
              <a:t> to visualize SpaceX launch sites and their proximities:</a:t>
            </a:r>
          </a:p>
          <a:p>
            <a:r>
              <a:rPr lang="es-MX" sz="1600" b="1" i="0" u="none" strike="noStrike" dirty="0">
                <a:solidFill>
                  <a:srgbClr val="000000"/>
                </a:solidFill>
                <a:effectLst/>
                <a:latin typeface="Abadi" panose="020B0604020104020204" pitchFamily="34" charset="0"/>
              </a:rPr>
              <a:t>Markers</a:t>
            </a:r>
            <a:r>
              <a:rPr lang="es-MX" sz="1600" b="0" i="0" u="none" strike="noStrike" dirty="0">
                <a:solidFill>
                  <a:srgbClr val="000000"/>
                </a:solidFill>
                <a:effectLst/>
                <a:latin typeface="Abadi" panose="020B0604020104020204" pitchFamily="34" charset="0"/>
              </a:rPr>
              <a:t>: I added markers for each launch site and color-coded markers for launch outcomes (green for successful, red for failed). These markers visually identify launch sites and represent launch success rates.</a:t>
            </a:r>
          </a:p>
          <a:p>
            <a:r>
              <a:rPr lang="es-MX" sz="1600" b="1" i="0" u="none" strike="noStrike" dirty="0">
                <a:solidFill>
                  <a:srgbClr val="000000"/>
                </a:solidFill>
                <a:effectLst/>
                <a:latin typeface="Abadi" panose="020B0604020104020204" pitchFamily="34" charset="0"/>
              </a:rPr>
              <a:t>Circles</a:t>
            </a:r>
            <a:r>
              <a:rPr lang="es-MX" sz="1600" b="0" i="0" u="none" strike="noStrike" dirty="0">
                <a:solidFill>
                  <a:srgbClr val="000000"/>
                </a:solidFill>
                <a:effectLst/>
                <a:latin typeface="Abadi" panose="020B0604020104020204" pitchFamily="34" charset="0"/>
              </a:rPr>
              <a:t>: I used circles with a 1000-meter radius around each launch site to emphasize their geographic coverage.</a:t>
            </a:r>
          </a:p>
          <a:p>
            <a:r>
              <a:rPr lang="es-MX" sz="1600" b="1" i="0" u="none" strike="noStrike" dirty="0">
                <a:solidFill>
                  <a:srgbClr val="000000"/>
                </a:solidFill>
                <a:effectLst/>
                <a:latin typeface="Abadi" panose="020B0604020104020204" pitchFamily="34" charset="0"/>
              </a:rPr>
              <a:t>Marker Cluster</a:t>
            </a:r>
            <a:r>
              <a:rPr lang="es-MX" sz="1600" b="0" i="0" u="none" strike="noStrike" dirty="0">
                <a:solidFill>
                  <a:srgbClr val="000000"/>
                </a:solidFill>
                <a:effectLst/>
                <a:latin typeface="Abadi" panose="020B0604020104020204" pitchFamily="34" charset="0"/>
              </a:rPr>
              <a:t>: I grouped launch outcome markers into a cluster to reduce map clutter and improve interactivity.</a:t>
            </a:r>
          </a:p>
          <a:p>
            <a:r>
              <a:rPr lang="es-MX" sz="1600" b="1" i="0" u="none" strike="noStrike" dirty="0">
                <a:solidFill>
                  <a:srgbClr val="000000"/>
                </a:solidFill>
                <a:effectLst/>
                <a:latin typeface="Abadi" panose="020B0604020104020204" pitchFamily="34" charset="0"/>
              </a:rPr>
              <a:t>PolyLines</a:t>
            </a:r>
            <a:r>
              <a:rPr lang="es-MX" sz="1600" b="0" i="0" u="none" strike="noStrike" dirty="0">
                <a:solidFill>
                  <a:srgbClr val="000000"/>
                </a:solidFill>
                <a:effectLst/>
                <a:latin typeface="Abadi" panose="020B0604020104020204" pitchFamily="34" charset="0"/>
              </a:rPr>
              <a:t>: I drew lines connecting launch sites to nearby points of interest (coastline, city, railway, highway) to show the distances between them.</a:t>
            </a:r>
          </a:p>
          <a:p>
            <a:r>
              <a:rPr lang="es-MX" sz="1600" b="1" i="0" u="none" strike="noStrike" dirty="0">
                <a:solidFill>
                  <a:srgbClr val="000000"/>
                </a:solidFill>
                <a:effectLst/>
                <a:latin typeface="Abadi" panose="020B0604020104020204" pitchFamily="34" charset="0"/>
              </a:rPr>
              <a:t>Mouse Position Tool</a:t>
            </a:r>
            <a:r>
              <a:rPr lang="es-MX" sz="1600" b="0" i="0" u="none" strike="noStrike" dirty="0">
                <a:solidFill>
                  <a:srgbClr val="000000"/>
                </a:solidFill>
                <a:effectLst/>
                <a:latin typeface="Abadi" panose="020B0604020104020204" pitchFamily="34" charset="0"/>
              </a:rPr>
              <a:t>: This tool displays the coordinates of the cursor's location, aiding in exploring the map and measuring distances more accurately.</a:t>
            </a:r>
          </a:p>
          <a:p>
            <a:pPr algn="l"/>
            <a:r>
              <a:rPr lang="es-MX" sz="1600" b="0" i="0" u="none" strike="noStrike" dirty="0">
                <a:solidFill>
                  <a:srgbClr val="000000"/>
                </a:solidFill>
                <a:effectLst/>
                <a:latin typeface="Abadi" panose="020B0604020104020204" pitchFamily="34" charset="0"/>
              </a:rPr>
              <a:t>These objects were added to provide an interactive and clear visualization of the launch sites, their success rates, and their proximity to key infrastructures.</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hlinkClick r:id="rId3"/>
              </a:rPr>
              <a:t>GitHub URL</a:t>
            </a:r>
            <a:endParaRPr lang="en-US" sz="1600" dirty="0">
              <a:latin typeface="Abadi" panose="020B0604020104020204" pitchFamily="34" charset="0"/>
            </a:endParaRPr>
          </a:p>
          <a:p>
            <a:endParaRPr lang="en-US" sz="1600" dirty="0">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lgn="l">
              <a:buNone/>
            </a:pPr>
            <a:r>
              <a:rPr lang="es-MX" sz="1600" b="0" i="0" u="none" strike="noStrike" dirty="0">
                <a:solidFill>
                  <a:srgbClr val="000000"/>
                </a:solidFill>
                <a:effectLst/>
                <a:latin typeface="Abadi" panose="020B0604020104020204" pitchFamily="34" charset="0"/>
              </a:rPr>
              <a:t>The dashboard includes the following plots and interactions:</a:t>
            </a:r>
          </a:p>
          <a:p>
            <a:r>
              <a:rPr lang="es-MX" sz="1600" b="1" i="0" u="none" strike="noStrike" dirty="0">
                <a:solidFill>
                  <a:srgbClr val="000000"/>
                </a:solidFill>
                <a:effectLst/>
                <a:latin typeface="Abadi" panose="020B0604020104020204" pitchFamily="34" charset="0"/>
              </a:rPr>
              <a:t>Pie Chart (Success Rate by Launch Site)</a:t>
            </a:r>
            <a:r>
              <a:rPr lang="es-MX" sz="1600" b="0" i="0" u="none" strike="noStrike" dirty="0">
                <a:solidFill>
                  <a:srgbClr val="000000"/>
                </a:solidFill>
                <a:effectLst/>
                <a:latin typeface="Abadi" panose="020B0604020104020204" pitchFamily="34" charset="0"/>
              </a:rPr>
              <a:t>: Displays the proportion of successful vs. failed launches, either for a specific site or all sites. This helps users quickly compare launch site performance.</a:t>
            </a:r>
          </a:p>
          <a:p>
            <a:r>
              <a:rPr lang="es-MX" sz="1600" b="1" i="0" u="none" strike="noStrike" dirty="0">
                <a:solidFill>
                  <a:srgbClr val="000000"/>
                </a:solidFill>
                <a:effectLst/>
                <a:latin typeface="Abadi" panose="020B0604020104020204" pitchFamily="34" charset="0"/>
              </a:rPr>
              <a:t>Scatter Plot (Payload vs Launch Success)</a:t>
            </a:r>
            <a:r>
              <a:rPr lang="es-MX" sz="1600" b="0" i="0" u="none" strike="noStrike" dirty="0">
                <a:solidFill>
                  <a:srgbClr val="000000"/>
                </a:solidFill>
                <a:effectLst/>
                <a:latin typeface="Abadi" panose="020B0604020104020204" pitchFamily="34" charset="0"/>
              </a:rPr>
              <a:t>: Shows the relationship between payload mass and launch success. The plot updates based on selected launch site and payload range, allowing users to explore how payload affects success.</a:t>
            </a:r>
          </a:p>
          <a:p>
            <a:r>
              <a:rPr lang="es-MX" sz="1600" b="1" i="0" u="none" strike="noStrike" dirty="0">
                <a:solidFill>
                  <a:srgbClr val="000000"/>
                </a:solidFill>
                <a:effectLst/>
                <a:latin typeface="Abadi" panose="020B0604020104020204" pitchFamily="34" charset="0"/>
              </a:rPr>
              <a:t>Range Slider (Payload Mass Filter)</a:t>
            </a:r>
            <a:r>
              <a:rPr lang="es-MX" sz="1600" b="0" i="0" u="none" strike="noStrike" dirty="0">
                <a:solidFill>
                  <a:srgbClr val="000000"/>
                </a:solidFill>
                <a:effectLst/>
                <a:latin typeface="Abadi" panose="020B0604020104020204" pitchFamily="34" charset="0"/>
              </a:rPr>
              <a:t>: Allows users to filter the scatter plot by selecting a specific range of payload mass, providing a more focused view of launches with certain payload sizes.</a:t>
            </a:r>
          </a:p>
          <a:p>
            <a:r>
              <a:rPr lang="es-MX" sz="1600" b="1" i="0" u="none" strike="noStrike" dirty="0">
                <a:solidFill>
                  <a:srgbClr val="000000"/>
                </a:solidFill>
                <a:effectLst/>
                <a:latin typeface="Abadi" panose="020B0604020104020204" pitchFamily="34" charset="0"/>
              </a:rPr>
              <a:t>Dropdown (Launch Site Selection)</a:t>
            </a:r>
            <a:r>
              <a:rPr lang="es-MX" sz="1600" b="0" i="0" u="none" strike="noStrike" dirty="0">
                <a:solidFill>
                  <a:srgbClr val="000000"/>
                </a:solidFill>
                <a:effectLst/>
                <a:latin typeface="Abadi" panose="020B0604020104020204" pitchFamily="34" charset="0"/>
              </a:rPr>
              <a:t>: Lets users select a specific launch site, which filters both the pie chart and scatter plot to show data relevant to that site.</a:t>
            </a:r>
          </a:p>
          <a:p>
            <a:pPr algn="l"/>
            <a:r>
              <a:rPr lang="es-MX" sz="1600" b="0" i="0" u="none" strike="noStrike" dirty="0">
                <a:solidFill>
                  <a:srgbClr val="000000"/>
                </a:solidFill>
                <a:effectLst/>
                <a:latin typeface="Abadi" panose="020B0604020104020204" pitchFamily="34" charset="0"/>
              </a:rPr>
              <a:t>These elements were added to facilitate a deeper exploration of SpaceX launch data, focusing on success rates, payload effects, and performance by launch site. The interactivity enhances user engagement and allows for tailored insights.</a:t>
            </a:r>
          </a:p>
          <a:p>
            <a:pPr>
              <a:lnSpc>
                <a:spcPct val="100000"/>
              </a:lnSpc>
              <a:spcBef>
                <a:spcPts val="1400"/>
              </a:spcBef>
            </a:pPr>
            <a:r>
              <a:rPr lang="en-US" sz="1600" dirty="0">
                <a:solidFill>
                  <a:schemeClr val="accent3">
                    <a:lumMod val="25000"/>
                  </a:schemeClr>
                </a:solidFill>
                <a:latin typeface="Abadi" panose="020B0604020104020204" pitchFamily="34" charset="0"/>
                <a:hlinkClick r:id="rId3"/>
              </a:rPr>
              <a:t>GitHub URL</a:t>
            </a:r>
            <a:endParaRPr lang="en-US" sz="1600" dirty="0">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gn="l">
              <a:buNone/>
            </a:pPr>
            <a:r>
              <a:rPr lang="es-MX" sz="1600" b="1" i="0" u="none" strike="noStrike" dirty="0">
                <a:solidFill>
                  <a:srgbClr val="000000"/>
                </a:solidFill>
                <a:effectLst/>
                <a:latin typeface="Abadi" panose="020B0604020104020204" pitchFamily="34" charset="0"/>
              </a:rPr>
              <a:t>Model Development Summary</a:t>
            </a:r>
          </a:p>
          <a:p>
            <a:r>
              <a:rPr lang="es-MX" sz="1600" b="1" i="0" u="none" strike="noStrike" dirty="0">
                <a:solidFill>
                  <a:srgbClr val="000000"/>
                </a:solidFill>
                <a:effectLst/>
                <a:latin typeface="Abadi" panose="020B0604020104020204" pitchFamily="34" charset="0"/>
              </a:rPr>
              <a:t>Preprocessed Data</a:t>
            </a:r>
            <a:r>
              <a:rPr lang="es-MX" sz="1600" b="0" i="0" u="none" strike="noStrike" dirty="0">
                <a:solidFill>
                  <a:srgbClr val="000000"/>
                </a:solidFill>
                <a:effectLst/>
                <a:latin typeface="Abadi" panose="020B0604020104020204" pitchFamily="34" charset="0"/>
              </a:rPr>
              <a:t> – Standardized features and extracted target variable.</a:t>
            </a:r>
          </a:p>
          <a:p>
            <a:r>
              <a:rPr lang="es-MX" sz="1600" b="1" i="0" u="none" strike="noStrike" dirty="0">
                <a:solidFill>
                  <a:srgbClr val="000000"/>
                </a:solidFill>
                <a:effectLst/>
                <a:latin typeface="Abadi" panose="020B0604020104020204" pitchFamily="34" charset="0"/>
              </a:rPr>
              <a:t>Split Data</a:t>
            </a:r>
            <a:r>
              <a:rPr lang="es-MX" sz="1600" b="0" i="0" u="none" strike="noStrike" dirty="0">
                <a:solidFill>
                  <a:srgbClr val="000000"/>
                </a:solidFill>
                <a:effectLst/>
                <a:latin typeface="Abadi" panose="020B0604020104020204" pitchFamily="34" charset="0"/>
              </a:rPr>
              <a:t> – Used an 80/20 train-test split.</a:t>
            </a:r>
          </a:p>
          <a:p>
            <a:r>
              <a:rPr lang="es-MX" sz="1600" b="1" i="0" u="none" strike="noStrike" dirty="0">
                <a:solidFill>
                  <a:srgbClr val="000000"/>
                </a:solidFill>
                <a:effectLst/>
                <a:latin typeface="Abadi" panose="020B0604020104020204" pitchFamily="34" charset="0"/>
              </a:rPr>
              <a:t>Trained Models</a:t>
            </a:r>
            <a:r>
              <a:rPr lang="es-MX" sz="1600" b="0" i="0" u="none" strike="noStrike" dirty="0">
                <a:solidFill>
                  <a:srgbClr val="000000"/>
                </a:solidFill>
                <a:effectLst/>
                <a:latin typeface="Abadi" panose="020B0604020104020204" pitchFamily="34" charset="0"/>
              </a:rPr>
              <a:t> – Tuned Logistic Regression, SVM, Decision Tree, and KNN using GridSearchCV.</a:t>
            </a:r>
          </a:p>
          <a:p>
            <a:r>
              <a:rPr lang="es-MX" sz="1600" b="1" i="0" u="none" strike="noStrike" dirty="0">
                <a:solidFill>
                  <a:srgbClr val="000000"/>
                </a:solidFill>
                <a:effectLst/>
                <a:latin typeface="Abadi" panose="020B0604020104020204" pitchFamily="34" charset="0"/>
              </a:rPr>
              <a:t>Evaluated Models</a:t>
            </a:r>
            <a:r>
              <a:rPr lang="es-MX" sz="1600" b="0" i="0" u="none" strike="noStrike" dirty="0">
                <a:solidFill>
                  <a:srgbClr val="000000"/>
                </a:solidFill>
                <a:effectLst/>
                <a:latin typeface="Abadi" panose="020B0604020104020204" pitchFamily="34" charset="0"/>
              </a:rPr>
              <a:t> – Measured accuracy and analyzed confusion matrices.</a:t>
            </a:r>
          </a:p>
          <a:p>
            <a:r>
              <a:rPr lang="es-MX" sz="1600" b="1" i="0" u="none" strike="noStrike" dirty="0">
                <a:solidFill>
                  <a:srgbClr val="000000"/>
                </a:solidFill>
                <a:effectLst/>
                <a:latin typeface="Abadi" panose="020B0604020104020204" pitchFamily="34" charset="0"/>
              </a:rPr>
              <a:t>Selected Best Model</a:t>
            </a:r>
            <a:r>
              <a:rPr lang="es-MX" sz="1600" b="0" i="0" u="none" strike="noStrike" dirty="0">
                <a:solidFill>
                  <a:srgbClr val="000000"/>
                </a:solidFill>
                <a:effectLst/>
                <a:latin typeface="Abadi" panose="020B0604020104020204" pitchFamily="34" charset="0"/>
              </a:rPr>
              <a:t> – Logistic Regression performed best with </a:t>
            </a:r>
            <a:r>
              <a:rPr lang="es-MX" sz="1600" b="1" i="0" u="none" strike="noStrike" dirty="0">
                <a:solidFill>
                  <a:srgbClr val="000000"/>
                </a:solidFill>
                <a:effectLst/>
                <a:latin typeface="Abadi" panose="020B0604020104020204" pitchFamily="34" charset="0"/>
              </a:rPr>
              <a:t>83.33% accuracy</a:t>
            </a:r>
            <a:r>
              <a:rPr lang="es-MX" sz="1600" b="0" i="0" u="none" strike="noStrike" dirty="0">
                <a:solidFill>
                  <a:srgbClr val="000000"/>
                </a:solidFill>
                <a:effectLst/>
                <a:latin typeface="Abadi" panose="020B0604020104020204" pitchFamily="34" charset="0"/>
              </a:rPr>
              <a:t>.</a:t>
            </a:r>
          </a:p>
          <a:p>
            <a:r>
              <a:rPr lang="es-MX" sz="1600" b="1" i="0" u="none" strike="noStrike" dirty="0">
                <a:solidFill>
                  <a:srgbClr val="000000"/>
                </a:solidFill>
                <a:effectLst/>
                <a:latin typeface="Abadi" panose="020B0604020104020204" pitchFamily="34" charset="0"/>
              </a:rPr>
              <a:t>Identified Best SVM Kernel</a:t>
            </a:r>
            <a:r>
              <a:rPr lang="es-MX" sz="1600" b="0" i="0" u="none" strike="noStrike" dirty="0">
                <a:solidFill>
                  <a:srgbClr val="000000"/>
                </a:solidFill>
                <a:effectLst/>
                <a:latin typeface="Abadi" panose="020B0604020104020204" pitchFamily="34" charset="0"/>
              </a:rPr>
              <a:t> – </a:t>
            </a:r>
            <a:r>
              <a:rPr lang="es-MX" sz="1600" b="1" i="0" u="none" strike="noStrike" dirty="0">
                <a:solidFill>
                  <a:srgbClr val="000000"/>
                </a:solidFill>
                <a:effectLst/>
                <a:latin typeface="Abadi" panose="020B0604020104020204" pitchFamily="34" charset="0"/>
              </a:rPr>
              <a:t>Sigmoid</a:t>
            </a:r>
            <a:r>
              <a:rPr lang="es-MX" sz="1600" b="0" i="0" u="none" strike="noStrike" dirty="0">
                <a:solidFill>
                  <a:srgbClr val="000000"/>
                </a:solidFill>
                <a:effectLst/>
                <a:latin typeface="Abadi" panose="020B0604020104020204" pitchFamily="34" charset="0"/>
              </a:rPr>
              <a:t> kernel was optimal.</a:t>
            </a:r>
          </a:p>
          <a:p>
            <a:r>
              <a:rPr lang="es-MX" sz="1600" b="0" i="0" u="none" strike="noStrike" dirty="0">
                <a:solidFill>
                  <a:srgbClr val="000000"/>
                </a:solidFill>
                <a:effectLst/>
                <a:latin typeface="Abadi" panose="020B0604020104020204" pitchFamily="34" charset="0"/>
              </a:rPr>
              <a:t>Data Preprocessing → Splitting → Training → Evaluation → Best Model Selection</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hlinkClick r:id="rId3"/>
              </a:rPr>
              <a:t>GitHub URL</a:t>
            </a:r>
            <a:endParaRPr lang="en-US" sz="1600" dirty="0">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9786235" cy="42182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l">
              <a:buNone/>
            </a:pPr>
            <a:r>
              <a:rPr lang="es-MX" sz="1600" b="0" i="0" u="none" strike="noStrike" dirty="0">
                <a:solidFill>
                  <a:srgbClr val="000000"/>
                </a:solidFill>
                <a:effectLst/>
                <a:latin typeface="Abadi" panose="020B0604020104020204" pitchFamily="34" charset="0"/>
              </a:rPr>
              <a:t>Through the process of exploratory data analysis (EDA), model building, and evaluation, we were able to identify the best-performing classification model for predicting the success of rocket landings. Here are the key takeaways:</a:t>
            </a:r>
          </a:p>
          <a:p>
            <a:pPr algn="l">
              <a:buFont typeface="+mj-lt"/>
              <a:buAutoNum type="arabicPeriod"/>
            </a:pPr>
            <a:r>
              <a:rPr lang="es-MX" sz="1600" b="1" i="0" u="none" strike="noStrike" dirty="0">
                <a:solidFill>
                  <a:srgbClr val="000000"/>
                </a:solidFill>
                <a:effectLst/>
                <a:latin typeface="Abadi" panose="020B0604020104020204" pitchFamily="34" charset="0"/>
              </a:rPr>
              <a:t>Exploratory Data Analysis (EDA)</a:t>
            </a:r>
            <a:r>
              <a:rPr lang="es-MX" sz="1600" b="0" i="0" u="none" strike="noStrike" dirty="0">
                <a:solidFill>
                  <a:srgbClr val="000000"/>
                </a:solidFill>
                <a:effectLst/>
                <a:latin typeface="Abadi" panose="020B0604020104020204" pitchFamily="34" charset="0"/>
              </a:rPr>
              <a:t>:</a:t>
            </a:r>
          </a:p>
          <a:p>
            <a:pPr marL="742950" lvl="1" indent="-285750" algn="l">
              <a:buFont typeface="+mj-lt"/>
              <a:buAutoNum type="arabicPeriod"/>
            </a:pPr>
            <a:r>
              <a:rPr lang="es-MX" sz="1600" b="0" i="0" u="none" strike="noStrike" dirty="0">
                <a:solidFill>
                  <a:srgbClr val="000000"/>
                </a:solidFill>
                <a:effectLst/>
                <a:latin typeface="Abadi" panose="020B0604020104020204" pitchFamily="34" charset="0"/>
              </a:rPr>
              <a:t>The dataset provided valuable insights into the various factors influencing rocket landings, such as payload mass, the number of flights, and reusability.</a:t>
            </a:r>
          </a:p>
          <a:p>
            <a:pPr marL="742950" lvl="1" indent="-285750" algn="l">
              <a:buFont typeface="+mj-lt"/>
              <a:buAutoNum type="arabicPeriod"/>
            </a:pPr>
            <a:r>
              <a:rPr lang="es-MX" sz="1600" b="0" i="0" u="none" strike="noStrike" dirty="0">
                <a:solidFill>
                  <a:srgbClr val="000000"/>
                </a:solidFill>
                <a:effectLst/>
                <a:latin typeface="Abadi" panose="020B0604020104020204" pitchFamily="34" charset="0"/>
              </a:rPr>
              <a:t>Visualizations helped uncover trends and correlations between features, such as the relationship between PayloadMass and landing success.</a:t>
            </a:r>
          </a:p>
          <a:p>
            <a:pPr algn="l">
              <a:buFont typeface="+mj-lt"/>
              <a:buAutoNum type="arabicPeriod"/>
            </a:pPr>
            <a:r>
              <a:rPr lang="es-MX" sz="1600" b="1" i="0" u="none" strike="noStrike" dirty="0">
                <a:solidFill>
                  <a:srgbClr val="000000"/>
                </a:solidFill>
                <a:effectLst/>
                <a:latin typeface="Abadi" panose="020B0604020104020204" pitchFamily="34" charset="0"/>
              </a:rPr>
              <a:t>Model Building and Hyperparameter Tuning</a:t>
            </a:r>
            <a:r>
              <a:rPr lang="es-MX" sz="1600" b="0" i="0" u="none" strike="noStrike" dirty="0">
                <a:solidFill>
                  <a:srgbClr val="000000"/>
                </a:solidFill>
                <a:effectLst/>
                <a:latin typeface="Abadi" panose="020B0604020104020204" pitchFamily="34" charset="0"/>
              </a:rPr>
              <a:t>:</a:t>
            </a:r>
          </a:p>
          <a:p>
            <a:pPr marL="742950" lvl="1" indent="-285750" algn="l">
              <a:buFont typeface="+mj-lt"/>
              <a:buAutoNum type="arabicPeriod"/>
            </a:pPr>
            <a:r>
              <a:rPr lang="es-MX" sz="1600" b="0" i="0" u="none" strike="noStrike" dirty="0">
                <a:solidFill>
                  <a:srgbClr val="000000"/>
                </a:solidFill>
                <a:effectLst/>
                <a:latin typeface="Abadi" panose="020B0604020104020204" pitchFamily="34" charset="0"/>
              </a:rPr>
              <a:t>We experimented with four different machine learning models: Logistic Regression, Support Vector Machine (SVM), Decision Trees, and K-Nearest Neighbors (KNN).</a:t>
            </a:r>
          </a:p>
          <a:p>
            <a:pPr marL="742950" lvl="1" indent="-285750" algn="l">
              <a:buFont typeface="+mj-lt"/>
              <a:buAutoNum type="arabicPeriod"/>
            </a:pPr>
            <a:r>
              <a:rPr lang="es-MX" sz="1600" b="0" i="0" u="none" strike="noStrike" dirty="0">
                <a:solidFill>
                  <a:srgbClr val="000000"/>
                </a:solidFill>
                <a:effectLst/>
                <a:latin typeface="Abadi" panose="020B0604020104020204" pitchFamily="34" charset="0"/>
              </a:rPr>
              <a:t>Each model was tuned using grid search for optimal hyperparameters. For example, in SVM, the best kernel was found to be sigmoid, while Logistic Regression showed optimal performance with C = 0.01, penalty = l2, and solver = lbfgs.</a:t>
            </a:r>
          </a:p>
          <a:p>
            <a:pPr lvl="1"/>
            <a:endParaRPr lang="en-US" sz="1600" dirty="0">
              <a:latin typeface="Abadi" panose="020B0604020104020204" pitchFamily="34" charset="0"/>
            </a:endParaRPr>
          </a:p>
          <a:p>
            <a:pPr marL="457200" lvl="1" indent="0">
              <a:buNone/>
            </a:pPr>
            <a:endParaRPr lang="en-US" sz="1600" dirty="0">
              <a:latin typeface="Abadi" panose="020B0604020104020204" pitchFamily="34" charset="0"/>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4"/>
          <a:stretch>
            <a:fillRect/>
          </a:stretch>
        </a:blipFill>
        <a:effectLst/>
      </p:bgPr>
    </p:bg>
    <p:spTree>
      <p:nvGrpSpPr>
        <p:cNvPr id="1" name="">
          <a:extLst>
            <a:ext uri="{FF2B5EF4-FFF2-40B4-BE49-F238E27FC236}">
              <a16:creationId xmlns:a16="http://schemas.microsoft.com/office/drawing/2014/main" id="{E2B65D8A-7D0C-C572-2E67-8E779CD5AA01}"/>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92C34661-B403-DED9-594F-8231D7931C8E}"/>
              </a:ext>
            </a:extLst>
          </p:cNvPr>
          <p:cNvSpPr txBox="1">
            <a:spLocks/>
          </p:cNvSpPr>
          <p:nvPr/>
        </p:nvSpPr>
        <p:spPr>
          <a:xfrm>
            <a:off x="861445" y="1437358"/>
            <a:ext cx="9786235" cy="47094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l">
              <a:buNone/>
            </a:pPr>
            <a:r>
              <a:rPr lang="es-MX" sz="1600" b="1" dirty="0">
                <a:solidFill>
                  <a:srgbClr val="000000"/>
                </a:solidFill>
                <a:latin typeface="Abadi" panose="020B0604020104020204" pitchFamily="34" charset="0"/>
              </a:rPr>
              <a:t>3.</a:t>
            </a:r>
            <a:r>
              <a:rPr lang="es-MX" sz="1600" dirty="0">
                <a:solidFill>
                  <a:srgbClr val="000000"/>
                </a:solidFill>
                <a:latin typeface="Abadi" panose="020B0604020104020204" pitchFamily="34" charset="0"/>
              </a:rPr>
              <a:t> </a:t>
            </a:r>
            <a:r>
              <a:rPr lang="es-MX" sz="1600" b="1" i="0" u="none" strike="noStrike" dirty="0">
                <a:solidFill>
                  <a:srgbClr val="000000"/>
                </a:solidFill>
                <a:effectLst/>
                <a:latin typeface="Abadi" panose="020B0604020104020204" pitchFamily="34" charset="0"/>
              </a:rPr>
              <a:t>Evaluation</a:t>
            </a:r>
            <a:r>
              <a:rPr lang="es-MX" sz="1600" b="0" i="0" u="none" strike="noStrike" dirty="0">
                <a:solidFill>
                  <a:srgbClr val="000000"/>
                </a:solidFill>
                <a:effectLst/>
                <a:latin typeface="Abadi" panose="020B0604020104020204" pitchFamily="34" charset="0"/>
              </a:rPr>
              <a:t>:</a:t>
            </a:r>
          </a:p>
          <a:p>
            <a:pPr lvl="1"/>
            <a:r>
              <a:rPr lang="es-MX" sz="1600" b="1" i="0" u="none" strike="noStrike" dirty="0">
                <a:solidFill>
                  <a:srgbClr val="000000"/>
                </a:solidFill>
                <a:effectLst/>
                <a:latin typeface="Abadi" panose="020B0604020104020204" pitchFamily="34" charset="0"/>
              </a:rPr>
              <a:t>Confusion matrices</a:t>
            </a:r>
            <a:r>
              <a:rPr lang="es-MX" sz="1600" b="0" i="0" u="none" strike="noStrike" dirty="0">
                <a:solidFill>
                  <a:srgbClr val="000000"/>
                </a:solidFill>
                <a:effectLst/>
                <a:latin typeface="Abadi" panose="020B0604020104020204" pitchFamily="34" charset="0"/>
              </a:rPr>
              <a:t> were used to assess model performance. False positives were a particular challenge for some models, like Logistic Regression, where predicting a "landed" result incorrectly was an issue.</a:t>
            </a:r>
          </a:p>
          <a:p>
            <a:pPr lvl="1"/>
            <a:r>
              <a:rPr lang="es-MX" sz="1600" b="0" i="0" u="none" strike="noStrike" dirty="0">
                <a:solidFill>
                  <a:srgbClr val="000000"/>
                </a:solidFill>
                <a:effectLst/>
                <a:latin typeface="Abadi" panose="020B0604020104020204" pitchFamily="34" charset="0"/>
              </a:rPr>
              <a:t>The </a:t>
            </a:r>
            <a:r>
              <a:rPr lang="es-MX" sz="1600" b="1" i="0" u="none" strike="noStrike" dirty="0">
                <a:solidFill>
                  <a:srgbClr val="000000"/>
                </a:solidFill>
                <a:effectLst/>
                <a:latin typeface="Abadi" panose="020B0604020104020204" pitchFamily="34" charset="0"/>
              </a:rPr>
              <a:t>Logistic Regression model</a:t>
            </a:r>
            <a:r>
              <a:rPr lang="es-MX" sz="1600" b="0" i="0" u="none" strike="noStrike" dirty="0">
                <a:solidFill>
                  <a:srgbClr val="000000"/>
                </a:solidFill>
                <a:effectLst/>
                <a:latin typeface="Abadi" panose="020B0604020104020204" pitchFamily="34" charset="0"/>
              </a:rPr>
              <a:t> showed the highest accuracy on the test data at </a:t>
            </a:r>
            <a:r>
              <a:rPr lang="es-MX" sz="1600" b="1" i="0" u="none" strike="noStrike" dirty="0">
                <a:solidFill>
                  <a:srgbClr val="000000"/>
                </a:solidFill>
                <a:effectLst/>
                <a:latin typeface="Abadi" panose="020B0604020104020204" pitchFamily="34" charset="0"/>
              </a:rPr>
              <a:t>83.33%</a:t>
            </a:r>
            <a:r>
              <a:rPr lang="es-MX" sz="1600" b="0" i="0" u="none" strike="noStrike" dirty="0">
                <a:solidFill>
                  <a:srgbClr val="000000"/>
                </a:solidFill>
                <a:effectLst/>
                <a:latin typeface="Abadi" panose="020B0604020104020204" pitchFamily="34" charset="0"/>
              </a:rPr>
              <a:t>, tied with SVM, making it the best performer among the models tested.</a:t>
            </a:r>
          </a:p>
          <a:p>
            <a:pPr marL="0" indent="0" algn="l">
              <a:buNone/>
            </a:pPr>
            <a:r>
              <a:rPr lang="es-MX" sz="1600" b="1" i="0" u="none" strike="noStrike" dirty="0">
                <a:solidFill>
                  <a:srgbClr val="000000"/>
                </a:solidFill>
                <a:effectLst/>
                <a:latin typeface="Abadi" panose="020B0604020104020204" pitchFamily="34" charset="0"/>
              </a:rPr>
              <a:t>4. Final Model Selection</a:t>
            </a:r>
            <a:r>
              <a:rPr lang="es-MX" sz="1600" b="0" i="0" u="none" strike="noStrike" dirty="0">
                <a:solidFill>
                  <a:srgbClr val="000000"/>
                </a:solidFill>
                <a:effectLst/>
                <a:latin typeface="Abadi" panose="020B0604020104020204" pitchFamily="34" charset="0"/>
              </a:rPr>
              <a:t>:</a:t>
            </a:r>
          </a:p>
          <a:p>
            <a:pPr lvl="1"/>
            <a:r>
              <a:rPr lang="es-MX" sz="1600" b="0" i="0" u="none" strike="noStrike" dirty="0">
                <a:solidFill>
                  <a:srgbClr val="000000"/>
                </a:solidFill>
                <a:effectLst/>
                <a:latin typeface="Abadi" panose="020B0604020104020204" pitchFamily="34" charset="0"/>
              </a:rPr>
              <a:t>Despite the similar performance of SVM and Logistic Regression, the Logistic Regression model was selected as the best-performing model, owing to its robust performance across different test cases and its ease of interpretation.</a:t>
            </a:r>
          </a:p>
          <a:p>
            <a:pPr lvl="1"/>
            <a:r>
              <a:rPr lang="es-MX" sz="1600" b="0" i="0" u="none" strike="noStrike" dirty="0">
                <a:solidFill>
                  <a:srgbClr val="000000"/>
                </a:solidFill>
                <a:effectLst/>
                <a:latin typeface="Abadi" panose="020B0604020104020204" pitchFamily="34" charset="0"/>
              </a:rPr>
              <a:t>KNN and Decision Tree models showed lower accuracy, with Decision Trees prone to overfitting and KNN requiring careful tuning of neighbors.</a:t>
            </a:r>
          </a:p>
          <a:p>
            <a:pPr marL="0" indent="0" algn="l">
              <a:buNone/>
            </a:pPr>
            <a:r>
              <a:rPr lang="es-MX" sz="1600" b="1" i="0" u="none" strike="noStrike" dirty="0">
                <a:solidFill>
                  <a:srgbClr val="000000"/>
                </a:solidFill>
                <a:effectLst/>
                <a:latin typeface="Abadi" panose="020B0604020104020204" pitchFamily="34" charset="0"/>
              </a:rPr>
              <a:t>Final Thoughts:</a:t>
            </a:r>
          </a:p>
          <a:p>
            <a:pPr marL="0" indent="0" algn="l">
              <a:buNone/>
            </a:pPr>
            <a:r>
              <a:rPr lang="es-MX" sz="1600" b="0" i="0" u="none" strike="noStrike" dirty="0">
                <a:solidFill>
                  <a:srgbClr val="000000"/>
                </a:solidFill>
                <a:effectLst/>
                <a:latin typeface="Abadi" panose="020B0604020104020204" pitchFamily="34" charset="0"/>
              </a:rPr>
              <a:t>The </a:t>
            </a:r>
            <a:r>
              <a:rPr lang="es-MX" sz="1600" b="1" i="0" u="none" strike="noStrike" dirty="0">
                <a:solidFill>
                  <a:srgbClr val="000000"/>
                </a:solidFill>
                <a:effectLst/>
                <a:latin typeface="Abadi" panose="020B0604020104020204" pitchFamily="34" charset="0"/>
              </a:rPr>
              <a:t>Logistic Regression model</a:t>
            </a:r>
            <a:r>
              <a:rPr lang="es-MX" sz="1600" b="0" i="0" u="none" strike="noStrike" dirty="0">
                <a:solidFill>
                  <a:srgbClr val="000000"/>
                </a:solidFill>
                <a:effectLst/>
                <a:latin typeface="Abadi" panose="020B0604020104020204" pitchFamily="34" charset="0"/>
              </a:rPr>
              <a:t> emerged as the most reliable choice for predicting rocket landing success, achieving a solid </a:t>
            </a:r>
            <a:r>
              <a:rPr lang="es-MX" sz="1600" b="1" i="0" u="none" strike="noStrike" dirty="0">
                <a:solidFill>
                  <a:srgbClr val="000000"/>
                </a:solidFill>
                <a:effectLst/>
                <a:latin typeface="Abadi" panose="020B0604020104020204" pitchFamily="34" charset="0"/>
              </a:rPr>
              <a:t>83.33%</a:t>
            </a:r>
            <a:r>
              <a:rPr lang="es-MX" sz="1600" b="0" i="0" u="none" strike="noStrike" dirty="0">
                <a:solidFill>
                  <a:srgbClr val="000000"/>
                </a:solidFill>
                <a:effectLst/>
                <a:latin typeface="Abadi" panose="020B0604020104020204" pitchFamily="34" charset="0"/>
              </a:rPr>
              <a:t> accuracy. This process not only highlighted the importance of feature selection and model tuning but also demonstrated the need for careful evaluation through metrics like accuracy, confusion matrix, and cross-validation. The next steps involve further refining the model and testing it on new datasets to confirm its generalization capability.</a:t>
            </a:r>
          </a:p>
          <a:p>
            <a:pPr marL="457200" lvl="1" indent="0">
              <a:buNone/>
            </a:pPr>
            <a:endParaRPr lang="es-MX" sz="1600" b="0" i="0" u="none" strike="noStrike" dirty="0">
              <a:solidFill>
                <a:srgbClr val="000000"/>
              </a:solidFill>
              <a:effectLst/>
              <a:latin typeface="Abadi" panose="020B0604020104020204" pitchFamily="34" charset="0"/>
            </a:endParaRPr>
          </a:p>
          <a:p>
            <a:pPr lvl="1"/>
            <a:endParaRPr lang="en-US" sz="1600" dirty="0">
              <a:latin typeface="Abadi" panose="020B0604020104020204" pitchFamily="34" charset="0"/>
            </a:endParaRPr>
          </a:p>
          <a:p>
            <a:pPr marL="457200" lvl="1" indent="0">
              <a:buNone/>
            </a:pPr>
            <a:endParaRPr lang="en-US" sz="1600" dirty="0">
              <a:latin typeface="Abadi" panose="020B0604020104020204" pitchFamily="34" charset="0"/>
            </a:endParaRPr>
          </a:p>
        </p:txBody>
      </p:sp>
      <p:sp>
        <p:nvSpPr>
          <p:cNvPr id="4" name="Slide Number Placeholder 3">
            <a:extLst>
              <a:ext uri="{FF2B5EF4-FFF2-40B4-BE49-F238E27FC236}">
                <a16:creationId xmlns:a16="http://schemas.microsoft.com/office/drawing/2014/main" id="{E520FCAC-2C6E-E1B8-FCE3-F87D2DBD3977}"/>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7" name="Title 1">
            <a:extLst>
              <a:ext uri="{FF2B5EF4-FFF2-40B4-BE49-F238E27FC236}">
                <a16:creationId xmlns:a16="http://schemas.microsoft.com/office/drawing/2014/main" id="{6D1BE744-CD83-FA85-062F-8F01E4A96C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850158038"/>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1720" y="4070182"/>
            <a:ext cx="10553891" cy="2665898"/>
          </a:xfrm>
          <a:prstGeom prst="rect">
            <a:avLst/>
          </a:prstGeom>
        </p:spPr>
        <p:txBody>
          <a:bodyPr>
            <a:noAutofit/>
          </a:bodyPr>
          <a:lstStyle/>
          <a:p>
            <a:r>
              <a:rPr lang="es-MX" sz="1600" b="1" dirty="0">
                <a:latin typeface="Abadi" panose="020B0604020104020204" pitchFamily="34" charset="0"/>
              </a:rPr>
              <a:t>CCAFS SLC-40</a:t>
            </a:r>
            <a:r>
              <a:rPr lang="es-MX" sz="1600" dirty="0">
                <a:latin typeface="Abadi" panose="020B0604020104020204" pitchFamily="34" charset="0"/>
              </a:rPr>
              <a:t> has the highest number of launches.</a:t>
            </a:r>
          </a:p>
          <a:p>
            <a:r>
              <a:rPr lang="es-MX" sz="1600" b="1" dirty="0">
                <a:latin typeface="Abadi" panose="020B0604020104020204" pitchFamily="34" charset="0"/>
              </a:rPr>
              <a:t>VAFB SLC-4E</a:t>
            </a:r>
            <a:r>
              <a:rPr lang="es-MX" sz="1600" dirty="0">
                <a:latin typeface="Abadi" panose="020B0604020104020204" pitchFamily="34" charset="0"/>
              </a:rPr>
              <a:t> has fewer recorded flights.</a:t>
            </a:r>
          </a:p>
          <a:p>
            <a:r>
              <a:rPr lang="es-MX" sz="1600" b="1" dirty="0">
                <a:latin typeface="Abadi" panose="020B0604020104020204" pitchFamily="34" charset="0"/>
              </a:rPr>
              <a:t>KSC LC-39A</a:t>
            </a:r>
            <a:r>
              <a:rPr lang="es-MX" sz="1600" dirty="0">
                <a:latin typeface="Abadi" panose="020B0604020104020204" pitchFamily="34" charset="0"/>
              </a:rPr>
              <a:t> also has a significant number of launches.</a:t>
            </a:r>
          </a:p>
          <a:p>
            <a:r>
              <a:rPr lang="es-MX" sz="1600" b="1" dirty="0">
                <a:latin typeface="Abadi" panose="020B0604020104020204" pitchFamily="34" charset="0"/>
              </a:rPr>
              <a:t>Success trend:</a:t>
            </a:r>
            <a:r>
              <a:rPr lang="es-MX" sz="1600" dirty="0">
                <a:latin typeface="Abadi" panose="020B0604020104020204" pitchFamily="34" charset="0"/>
              </a:rPr>
              <a:t> As the number of flights increases, there are more orange points than blue ones, suggesting an improvement in the success rate over time.</a:t>
            </a:r>
          </a:p>
          <a:p>
            <a:r>
              <a:rPr lang="es-MX" sz="1600" b="1" dirty="0">
                <a:latin typeface="Abadi" panose="020B0604020104020204" pitchFamily="34" charset="0"/>
              </a:rPr>
              <a:t>Launch sites and success:</a:t>
            </a:r>
            <a:r>
              <a:rPr lang="es-MX" sz="1600" dirty="0">
                <a:latin typeface="Abadi" panose="020B0604020104020204" pitchFamily="34" charset="0"/>
              </a:rPr>
              <a:t> Some sites appear to have been more successful than others, which may indicate differences in technical or geographic conditions.</a:t>
            </a:r>
          </a:p>
          <a:p>
            <a:r>
              <a:rPr lang="es-MX" sz="1600" b="1" dirty="0">
                <a:latin typeface="Abadi" panose="020B0604020104020204" pitchFamily="34" charset="0"/>
              </a:rPr>
              <a:t>Overall:</a:t>
            </a:r>
            <a:r>
              <a:rPr lang="es-MX" sz="1600" dirty="0">
                <a:latin typeface="Abadi" panose="020B0604020104020204" pitchFamily="34" charset="0"/>
              </a:rPr>
              <a:t> The chart demonstrates how experience and an increase in flights may be associated with a higher success rate in launches.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7" name="Imagen 6">
            <a:extLst>
              <a:ext uri="{FF2B5EF4-FFF2-40B4-BE49-F238E27FC236}">
                <a16:creationId xmlns:a16="http://schemas.microsoft.com/office/drawing/2014/main" id="{676AC3C6-33DF-8BB3-DA30-9A4F472BCFCA}"/>
              </a:ext>
            </a:extLst>
          </p:cNvPr>
          <p:cNvPicPr>
            <a:picLocks noChangeAspect="1"/>
          </p:cNvPicPr>
          <p:nvPr/>
        </p:nvPicPr>
        <p:blipFill>
          <a:blip r:embed="rId3"/>
          <a:stretch>
            <a:fillRect/>
          </a:stretch>
        </p:blipFill>
        <p:spPr>
          <a:xfrm>
            <a:off x="337629" y="1488030"/>
            <a:ext cx="11516742" cy="239308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56652" y="4085445"/>
            <a:ext cx="10728959" cy="2589675"/>
          </a:xfrm>
          <a:prstGeom prst="rect">
            <a:avLst/>
          </a:prstGeom>
        </p:spPr>
        <p:txBody>
          <a:bodyPr>
            <a:noAutofit/>
          </a:bodyPr>
          <a:lstStyle/>
          <a:p>
            <a:r>
              <a:rPr lang="es-MX" sz="1600" b="1" dirty="0">
                <a:latin typeface="Abadi" panose="020B0604020104020204" pitchFamily="34" charset="0"/>
              </a:rPr>
              <a:t>CCAFS SLC-40</a:t>
            </a:r>
            <a:r>
              <a:rPr lang="es-MX" sz="1600" dirty="0">
                <a:latin typeface="Abadi" panose="020B0604020104020204" pitchFamily="34" charset="0"/>
              </a:rPr>
              <a:t> handles launches with payloads spanning a wide range, including some of the heavier payloads, up to nearly 16000 kg.</a:t>
            </a:r>
          </a:p>
          <a:p>
            <a:r>
              <a:rPr lang="es-MX" sz="1600" b="1" dirty="0">
                <a:latin typeface="Abadi" panose="020B0604020104020204" pitchFamily="34" charset="0"/>
              </a:rPr>
              <a:t>VAFB SLC-4E</a:t>
            </a:r>
            <a:r>
              <a:rPr lang="es-MX" sz="1600" dirty="0">
                <a:latin typeface="Abadi" panose="020B0604020104020204" pitchFamily="34" charset="0"/>
              </a:rPr>
              <a:t> has fewer recorded launches, with payloads mostly concentrated in the mid-range of mass.</a:t>
            </a:r>
          </a:p>
          <a:p>
            <a:r>
              <a:rPr lang="es-MX" sz="1600" b="1" dirty="0">
                <a:latin typeface="Abadi" panose="020B0604020104020204" pitchFamily="34" charset="0"/>
              </a:rPr>
              <a:t>KSC LC-39A</a:t>
            </a:r>
            <a:r>
              <a:rPr lang="es-MX" sz="1600" dirty="0">
                <a:latin typeface="Abadi" panose="020B0604020104020204" pitchFamily="34" charset="0"/>
              </a:rPr>
              <a:t> accommodates a significant number of launches and also manages heavy payloads comparable to CCAFS SLC-40.</a:t>
            </a:r>
          </a:p>
          <a:p>
            <a:r>
              <a:rPr lang="es-MX" sz="1600" b="1" dirty="0">
                <a:latin typeface="Abadi" panose="020B0604020104020204" pitchFamily="34" charset="0"/>
              </a:rPr>
              <a:t>Success Trend:</a:t>
            </a:r>
            <a:r>
              <a:rPr lang="es-MX" sz="1600" dirty="0">
                <a:latin typeface="Abadi" panose="020B0604020104020204" pitchFamily="34" charset="0"/>
              </a:rPr>
              <a:t> In general, orange points (representing successful outcomes) are observed across all launch sites, with heavier payloads often correlating with successful launches, though some exceptions exist with blue points (failed outcomes). This suggests robust handling of larger payloads at certain sites.</a:t>
            </a:r>
          </a:p>
          <a:p>
            <a:r>
              <a:rPr lang="es-MX" sz="1600" b="1" dirty="0">
                <a:latin typeface="Abadi" panose="020B0604020104020204" pitchFamily="34" charset="0"/>
              </a:rPr>
              <a:t>Launch Sites and Payloads:</a:t>
            </a:r>
            <a:r>
              <a:rPr lang="es-MX" sz="1600" dirty="0">
                <a:latin typeface="Abadi" panose="020B0604020104020204" pitchFamily="34" charset="0"/>
              </a:rPr>
              <a:t> Some sites seem to specialize in heavier payloads or may have superior infrastructure and technical capabilities to handle larger payloads, which could influence their success rates.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n 5">
            <a:extLst>
              <a:ext uri="{FF2B5EF4-FFF2-40B4-BE49-F238E27FC236}">
                <a16:creationId xmlns:a16="http://schemas.microsoft.com/office/drawing/2014/main" id="{FA705359-6786-529A-A765-4FF45A5D36FA}"/>
              </a:ext>
            </a:extLst>
          </p:cNvPr>
          <p:cNvPicPr>
            <a:picLocks noChangeAspect="1"/>
          </p:cNvPicPr>
          <p:nvPr/>
        </p:nvPicPr>
        <p:blipFill>
          <a:blip r:embed="rId3"/>
          <a:stretch>
            <a:fillRect/>
          </a:stretch>
        </p:blipFill>
        <p:spPr>
          <a:xfrm>
            <a:off x="248759" y="1440938"/>
            <a:ext cx="11694482" cy="243002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81D7A9C9-79F6-F40F-8169-6BF44B7D792A}"/>
              </a:ext>
            </a:extLst>
          </p:cNvPr>
          <p:cNvPicPr>
            <a:picLocks noChangeAspect="1"/>
          </p:cNvPicPr>
          <p:nvPr/>
        </p:nvPicPr>
        <p:blipFill>
          <a:blip r:embed="rId3"/>
          <a:stretch>
            <a:fillRect/>
          </a:stretch>
        </p:blipFill>
        <p:spPr>
          <a:xfrm>
            <a:off x="1672384" y="1447328"/>
            <a:ext cx="8847231" cy="5095711"/>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57C8336B-BC3D-634A-95EE-AB427EE39DC6}"/>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C9F026B-E94C-0D79-4A2E-5BF37540E3C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Content Placeholder 2">
            <a:extLst>
              <a:ext uri="{FF2B5EF4-FFF2-40B4-BE49-F238E27FC236}">
                <a16:creationId xmlns:a16="http://schemas.microsoft.com/office/drawing/2014/main" id="{CDC56DB4-C4D7-4F4F-9F9F-FDD39C92BA77}"/>
              </a:ext>
            </a:extLst>
          </p:cNvPr>
          <p:cNvSpPr>
            <a:spLocks noGrp="1"/>
          </p:cNvSpPr>
          <p:nvPr>
            <p:ph type="body" sz="half" idx="4294967295"/>
          </p:nvPr>
        </p:nvSpPr>
        <p:spPr>
          <a:xfrm>
            <a:off x="487680" y="1481772"/>
            <a:ext cx="11216640" cy="5173028"/>
          </a:xfrm>
          <a:prstGeom prst="rect">
            <a:avLst/>
          </a:prstGeom>
        </p:spPr>
        <p:txBody>
          <a:bodyPr>
            <a:noAutofit/>
          </a:bodyPr>
          <a:lstStyle/>
          <a:p>
            <a:pPr algn="l">
              <a:buFont typeface="Arial" panose="020B0604020202020204" pitchFamily="34" charset="0"/>
              <a:buChar char="•"/>
            </a:pPr>
            <a:r>
              <a:rPr lang="es-MX" sz="1600" b="1" i="0" u="none" strike="noStrike" dirty="0">
                <a:solidFill>
                  <a:srgbClr val="000000"/>
                </a:solidFill>
                <a:effectLst/>
                <a:latin typeface="Abadi" panose="020B0604020104020204" pitchFamily="34" charset="0"/>
              </a:rPr>
              <a:t>Orbits with Perfect Success Rates:</a:t>
            </a:r>
            <a:r>
              <a:rPr lang="es-MX" sz="1600" b="0" i="0" u="none" strike="noStrike" dirty="0">
                <a:solidFill>
                  <a:srgbClr val="000000"/>
                </a:solidFill>
                <a:effectLst/>
                <a:latin typeface="Abadi" panose="020B0604020104020204" pitchFamily="34" charset="0"/>
              </a:rPr>
              <a:t> The following orbit types—</a:t>
            </a:r>
            <a:r>
              <a:rPr lang="es-MX" sz="1600" b="1" i="0" u="none" strike="noStrike" dirty="0">
                <a:solidFill>
                  <a:srgbClr val="000000"/>
                </a:solidFill>
                <a:effectLst/>
                <a:latin typeface="Abadi" panose="020B0604020104020204" pitchFamily="34" charset="0"/>
              </a:rPr>
              <a:t>ES-L1</a:t>
            </a:r>
            <a:r>
              <a:rPr lang="es-MX" sz="1600" b="0" i="0" u="none" strike="noStrike" dirty="0">
                <a:solidFill>
                  <a:srgbClr val="000000"/>
                </a:solidFill>
                <a:effectLst/>
                <a:latin typeface="Abadi" panose="020B0604020104020204" pitchFamily="34" charset="0"/>
              </a:rPr>
              <a:t>, </a:t>
            </a:r>
            <a:r>
              <a:rPr lang="es-MX" sz="1600" b="1" i="0" u="none" strike="noStrike" dirty="0">
                <a:solidFill>
                  <a:srgbClr val="000000"/>
                </a:solidFill>
                <a:effectLst/>
                <a:latin typeface="Abadi" panose="020B0604020104020204" pitchFamily="34" charset="0"/>
              </a:rPr>
              <a:t>GEO</a:t>
            </a:r>
            <a:r>
              <a:rPr lang="es-MX" sz="1600" b="0" i="0" u="none" strike="noStrike" dirty="0">
                <a:solidFill>
                  <a:srgbClr val="000000"/>
                </a:solidFill>
                <a:effectLst/>
                <a:latin typeface="Abadi" panose="020B0604020104020204" pitchFamily="34" charset="0"/>
              </a:rPr>
              <a:t>, </a:t>
            </a:r>
            <a:r>
              <a:rPr lang="es-MX" sz="1600" b="1" i="0" u="none" strike="noStrike" dirty="0">
                <a:solidFill>
                  <a:srgbClr val="000000"/>
                </a:solidFill>
                <a:effectLst/>
                <a:latin typeface="Abadi" panose="020B0604020104020204" pitchFamily="34" charset="0"/>
              </a:rPr>
              <a:t>HEO</a:t>
            </a:r>
            <a:r>
              <a:rPr lang="es-MX" sz="1600" b="0" i="0" u="none" strike="noStrike" dirty="0">
                <a:solidFill>
                  <a:srgbClr val="000000"/>
                </a:solidFill>
                <a:effectLst/>
                <a:latin typeface="Abadi" panose="020B0604020104020204" pitchFamily="34" charset="0"/>
              </a:rPr>
              <a:t>, </a:t>
            </a:r>
            <a:r>
              <a:rPr lang="es-MX" sz="1600" b="1" i="0" u="none" strike="noStrike" dirty="0">
                <a:solidFill>
                  <a:srgbClr val="000000"/>
                </a:solidFill>
                <a:effectLst/>
                <a:latin typeface="Abadi" panose="020B0604020104020204" pitchFamily="34" charset="0"/>
              </a:rPr>
              <a:t>SO</a:t>
            </a:r>
            <a:r>
              <a:rPr lang="es-MX" sz="1600" b="0" i="0" u="none" strike="noStrike" dirty="0">
                <a:solidFill>
                  <a:srgbClr val="000000"/>
                </a:solidFill>
                <a:effectLst/>
                <a:latin typeface="Abadi" panose="020B0604020104020204" pitchFamily="34" charset="0"/>
              </a:rPr>
              <a:t>, and </a:t>
            </a:r>
            <a:r>
              <a:rPr lang="es-MX" sz="1600" b="1" i="0" u="none" strike="noStrike" dirty="0">
                <a:solidFill>
                  <a:srgbClr val="000000"/>
                </a:solidFill>
                <a:effectLst/>
                <a:latin typeface="Abadi" panose="020B0604020104020204" pitchFamily="34" charset="0"/>
              </a:rPr>
              <a:t>SSO</a:t>
            </a:r>
            <a:r>
              <a:rPr lang="es-MX" sz="1600" b="0" i="0" u="none" strike="noStrike" dirty="0">
                <a:solidFill>
                  <a:srgbClr val="000000"/>
                </a:solidFill>
                <a:effectLst/>
                <a:latin typeface="Abadi" panose="020B0604020104020204" pitchFamily="34" charset="0"/>
              </a:rPr>
              <a:t>—show a success rate of 1.0, indicating that all missions targeting these orbits have been successful. This demonstrates strong reliability for these destinations.</a:t>
            </a:r>
          </a:p>
          <a:p>
            <a:pPr algn="l">
              <a:buFont typeface="Arial" panose="020B0604020202020204" pitchFamily="34" charset="0"/>
              <a:buChar char="•"/>
            </a:pPr>
            <a:r>
              <a:rPr lang="es-MX" sz="1600" b="1" i="0" u="none" strike="noStrike" dirty="0">
                <a:solidFill>
                  <a:srgbClr val="000000"/>
                </a:solidFill>
                <a:effectLst/>
                <a:latin typeface="Abadi" panose="020B0604020104020204" pitchFamily="34" charset="0"/>
              </a:rPr>
              <a:t>LEO (Low Earth Orbit) and VLEO (Very Low Earth Orbit):</a:t>
            </a:r>
            <a:r>
              <a:rPr lang="es-MX" sz="1600" b="0" i="0" u="none" strike="noStrike" dirty="0">
                <a:solidFill>
                  <a:srgbClr val="000000"/>
                </a:solidFill>
                <a:effectLst/>
                <a:latin typeface="Abadi" panose="020B0604020104020204" pitchFamily="34" charset="0"/>
              </a:rPr>
              <a:t> LEO has one of the highest numbers of launches, with a success rate near 0.8. Meanwhile, VLEO also shows a relatively high success rate, highlighting their importance for Earth observation and space station missions.</a:t>
            </a:r>
          </a:p>
          <a:p>
            <a:pPr algn="l">
              <a:buFont typeface="Arial" panose="020B0604020202020204" pitchFamily="34" charset="0"/>
              <a:buChar char="•"/>
            </a:pPr>
            <a:r>
              <a:rPr lang="es-MX" sz="1600" b="1" i="0" u="none" strike="noStrike" dirty="0">
                <a:solidFill>
                  <a:srgbClr val="000000"/>
                </a:solidFill>
                <a:effectLst/>
                <a:latin typeface="Abadi" panose="020B0604020104020204" pitchFamily="34" charset="0"/>
              </a:rPr>
              <a:t>Lower Success Rates:</a:t>
            </a:r>
            <a:endParaRPr lang="es-MX" sz="1600" b="0" i="0" u="none" strike="noStrike" dirty="0">
              <a:solidFill>
                <a:srgbClr val="000000"/>
              </a:solidFill>
              <a:effectLst/>
              <a:latin typeface="Abadi" panose="020B0604020104020204" pitchFamily="34" charset="0"/>
            </a:endParaRPr>
          </a:p>
          <a:p>
            <a:pPr marL="742950" lvl="1" indent="-285750" algn="l">
              <a:buFont typeface="Arial" panose="020B0604020202020204" pitchFamily="34" charset="0"/>
              <a:buChar char="•"/>
            </a:pPr>
            <a:r>
              <a:rPr lang="es-MX" sz="1600" b="1" i="0" u="none" strike="noStrike" dirty="0">
                <a:solidFill>
                  <a:srgbClr val="000000"/>
                </a:solidFill>
                <a:effectLst/>
                <a:latin typeface="Abadi" panose="020B0604020104020204" pitchFamily="34" charset="0"/>
              </a:rPr>
              <a:t>GTO (Geostationary Transfer Orbit):</a:t>
            </a:r>
            <a:r>
              <a:rPr lang="es-MX" sz="1600" b="0" i="0" u="none" strike="noStrike" dirty="0">
                <a:solidFill>
                  <a:srgbClr val="000000"/>
                </a:solidFill>
                <a:effectLst/>
                <a:latin typeface="Abadi" panose="020B0604020104020204" pitchFamily="34" charset="0"/>
              </a:rPr>
              <a:t> This orbit has the lowest success rate, around 0.5. This suggests challenges and potential risks associated with missions to this orbit.</a:t>
            </a:r>
          </a:p>
          <a:p>
            <a:pPr marL="742950" lvl="1" indent="-285750" algn="l">
              <a:buFont typeface="Arial" panose="020B0604020202020204" pitchFamily="34" charset="0"/>
              <a:buChar char="•"/>
            </a:pPr>
            <a:r>
              <a:rPr lang="es-MX" sz="1600" b="1" i="0" u="none" strike="noStrike" dirty="0">
                <a:solidFill>
                  <a:srgbClr val="000000"/>
                </a:solidFill>
                <a:effectLst/>
                <a:latin typeface="Abadi" panose="020B0604020104020204" pitchFamily="34" charset="0"/>
              </a:rPr>
              <a:t>ISS (International Space Station):</a:t>
            </a:r>
            <a:r>
              <a:rPr lang="es-MX" sz="1600" b="0" i="0" u="none" strike="noStrike" dirty="0">
                <a:solidFill>
                  <a:srgbClr val="000000"/>
                </a:solidFill>
                <a:effectLst/>
                <a:latin typeface="Abadi" panose="020B0604020104020204" pitchFamily="34" charset="0"/>
              </a:rPr>
              <a:t> The ISS has a success rate of approximately 0.65, reflecting the technical complexity of its missions.</a:t>
            </a:r>
            <a:endParaRPr lang="es-MX" sz="1600" dirty="0">
              <a:solidFill>
                <a:srgbClr val="000000"/>
              </a:solidFill>
              <a:latin typeface="Abadi" panose="020B0604020104020204" pitchFamily="34" charset="0"/>
            </a:endParaRPr>
          </a:p>
          <a:p>
            <a:r>
              <a:rPr lang="es-MX" sz="1600" b="1" dirty="0">
                <a:latin typeface="Abadi" panose="020B0604020104020204" pitchFamily="34" charset="0"/>
              </a:rPr>
              <a:t>Trends in Success Rates:</a:t>
            </a:r>
            <a:r>
              <a:rPr lang="es-MX" sz="1600" dirty="0">
                <a:latin typeface="Abadi" panose="020B0604020104020204" pitchFamily="34" charset="0"/>
              </a:rPr>
              <a:t> Orbits like </a:t>
            </a:r>
            <a:r>
              <a:rPr lang="es-MX" sz="1600" b="1" dirty="0">
                <a:latin typeface="Abadi" panose="020B0604020104020204" pitchFamily="34" charset="0"/>
              </a:rPr>
              <a:t>MEO</a:t>
            </a:r>
            <a:r>
              <a:rPr lang="es-MX" sz="1600" dirty="0">
                <a:latin typeface="Abadi" panose="020B0604020104020204" pitchFamily="34" charset="0"/>
              </a:rPr>
              <a:t>, </a:t>
            </a:r>
            <a:r>
              <a:rPr lang="es-MX" sz="1600" b="1" dirty="0">
                <a:latin typeface="Abadi" panose="020B0604020104020204" pitchFamily="34" charset="0"/>
              </a:rPr>
              <a:t>PO</a:t>
            </a:r>
            <a:r>
              <a:rPr lang="es-MX" sz="1600" dirty="0">
                <a:latin typeface="Abadi" panose="020B0604020104020204" pitchFamily="34" charset="0"/>
              </a:rPr>
              <a:t>, and </a:t>
            </a:r>
            <a:r>
              <a:rPr lang="es-MX" sz="1600" b="1" dirty="0">
                <a:latin typeface="Abadi" panose="020B0604020104020204" pitchFamily="34" charset="0"/>
              </a:rPr>
              <a:t>VLEO</a:t>
            </a:r>
            <a:r>
              <a:rPr lang="es-MX" sz="1600" dirty="0">
                <a:latin typeface="Abadi" panose="020B0604020104020204" pitchFamily="34" charset="0"/>
              </a:rPr>
              <a:t> have moderate success rates near 0.75–0.85, which may reflect gradual improvement due to accumulated experience and technological advancements.</a:t>
            </a:r>
          </a:p>
          <a:p>
            <a:r>
              <a:rPr lang="es-MX" sz="1600" b="1" dirty="0">
                <a:latin typeface="Abadi" panose="020B0604020104020204" pitchFamily="34" charset="0"/>
              </a:rPr>
              <a:t>Orbit Types and Reliability:</a:t>
            </a:r>
            <a:r>
              <a:rPr lang="es-MX" sz="1600" dirty="0">
                <a:latin typeface="Abadi" panose="020B0604020104020204" pitchFamily="34" charset="0"/>
              </a:rPr>
              <a:t> Certain orbits, such as </a:t>
            </a:r>
            <a:r>
              <a:rPr lang="es-MX" sz="1600" b="1" dirty="0">
                <a:latin typeface="Abadi" panose="020B0604020104020204" pitchFamily="34" charset="0"/>
              </a:rPr>
              <a:t>GEO</a:t>
            </a:r>
            <a:r>
              <a:rPr lang="es-MX" sz="1600" dirty="0">
                <a:latin typeface="Abadi" panose="020B0604020104020204" pitchFamily="34" charset="0"/>
              </a:rPr>
              <a:t> and </a:t>
            </a:r>
            <a:r>
              <a:rPr lang="es-MX" sz="1600" b="1" dirty="0">
                <a:latin typeface="Abadi" panose="020B0604020104020204" pitchFamily="34" charset="0"/>
              </a:rPr>
              <a:t>SSO</a:t>
            </a:r>
            <a:r>
              <a:rPr lang="es-MX" sz="1600" dirty="0">
                <a:latin typeface="Abadi" panose="020B0604020104020204" pitchFamily="34" charset="0"/>
              </a:rPr>
              <a:t>, stand out for their consistent and mature mission planning. Others, like </a:t>
            </a:r>
            <a:r>
              <a:rPr lang="es-MX" sz="1600" b="1" dirty="0">
                <a:latin typeface="Abadi" panose="020B0604020104020204" pitchFamily="34" charset="0"/>
              </a:rPr>
              <a:t>GTO</a:t>
            </a:r>
            <a:r>
              <a:rPr lang="es-MX" sz="1600" dirty="0">
                <a:latin typeface="Abadi" panose="020B0604020104020204" pitchFamily="34" charset="0"/>
              </a:rPr>
              <a:t>, may require further optimization to improve reliability.</a:t>
            </a:r>
          </a:p>
          <a:p>
            <a:r>
              <a:rPr lang="es-MX" sz="1600" b="1" dirty="0">
                <a:latin typeface="Abadi" panose="020B0604020104020204" pitchFamily="34" charset="0"/>
              </a:rPr>
              <a:t>Overall:</a:t>
            </a:r>
            <a:r>
              <a:rPr lang="es-MX" sz="1600" dirty="0">
                <a:latin typeface="Abadi" panose="020B0604020104020204" pitchFamily="34" charset="0"/>
              </a:rPr>
              <a:t> This chart highlights the variability in success rates across orbit types, emphasizing the role of infrastructure, mission complexity, and experience in achieving reliable outcomes. It also suggests areas where missions could benefit from enhanced strategies or innovations.</a:t>
            </a:r>
          </a:p>
          <a:p>
            <a:pPr marL="457200" lvl="1" indent="0" algn="l">
              <a:buNone/>
            </a:pPr>
            <a:endParaRPr lang="es-MX" sz="1600" b="0" i="0" u="none" strike="noStrike" dirty="0">
              <a:solidFill>
                <a:srgbClr val="000000"/>
              </a:solidFill>
              <a:effectLst/>
              <a:latin typeface="Abadi" panose="020B0604020104020204" pitchFamily="34" charset="0"/>
            </a:endParaRPr>
          </a:p>
        </p:txBody>
      </p:sp>
      <p:sp>
        <p:nvSpPr>
          <p:cNvPr id="4" name="Title 1">
            <a:extLst>
              <a:ext uri="{FF2B5EF4-FFF2-40B4-BE49-F238E27FC236}">
                <a16:creationId xmlns:a16="http://schemas.microsoft.com/office/drawing/2014/main" id="{D9591D62-7281-C20F-0226-E83153C16A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3441650409"/>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7" y="4154917"/>
            <a:ext cx="10551583" cy="2164433"/>
          </a:xfrm>
          <a:prstGeom prst="rect">
            <a:avLst/>
          </a:prstGeom>
        </p:spPr>
        <p:txBody>
          <a:bodyPr>
            <a:noAutofit/>
          </a:bodyPr>
          <a:lstStyle/>
          <a:p>
            <a:r>
              <a:rPr lang="es-MX" sz="1400" b="1" dirty="0">
                <a:latin typeface="Abadi" panose="020B0604020104020204" pitchFamily="34" charset="0"/>
              </a:rPr>
              <a:t>LEO (Low Earth Orbit):</a:t>
            </a:r>
            <a:r>
              <a:rPr lang="es-MX" sz="1400" dirty="0">
                <a:latin typeface="Abadi" panose="020B0604020104020204" pitchFamily="34" charset="0"/>
              </a:rPr>
              <a:t> LEO has the highest density of points, indicating that it is the most frequently targeted orbit for missions. This matches its popularity for Earth observation, satellite constellations, and the ISS.</a:t>
            </a:r>
          </a:p>
          <a:p>
            <a:r>
              <a:rPr lang="es-MX" sz="1400" b="1" dirty="0">
                <a:latin typeface="Abadi" panose="020B0604020104020204" pitchFamily="34" charset="0"/>
              </a:rPr>
              <a:t>ISS (International Space Station):</a:t>
            </a:r>
            <a:r>
              <a:rPr lang="es-MX" sz="1400" dirty="0">
                <a:latin typeface="Abadi" panose="020B0604020104020204" pitchFamily="34" charset="0"/>
              </a:rPr>
              <a:t> This orbit also shows a significant number of launches, underscoring its importance as a destination for various international missions.</a:t>
            </a:r>
          </a:p>
          <a:p>
            <a:r>
              <a:rPr lang="es-MX" sz="1400" b="1" dirty="0">
                <a:latin typeface="Abadi" panose="020B0604020104020204" pitchFamily="34" charset="0"/>
              </a:rPr>
              <a:t>GTO (Geostationary Transfer Orbit):</a:t>
            </a:r>
            <a:r>
              <a:rPr lang="es-MX" sz="1400" dirty="0">
                <a:latin typeface="Abadi" panose="020B0604020104020204" pitchFamily="34" charset="0"/>
              </a:rPr>
              <a:t> Fewer points are observed here, and the mix of blue and orange suggests a slightly lower success rate compared to other orbits.</a:t>
            </a:r>
          </a:p>
          <a:p>
            <a:r>
              <a:rPr lang="es-MX" sz="1400" b="1" dirty="0">
                <a:latin typeface="Abadi" panose="020B0604020104020204" pitchFamily="34" charset="0"/>
              </a:rPr>
              <a:t>Success Trend:</a:t>
            </a:r>
            <a:r>
              <a:rPr lang="es-MX" sz="1400" dirty="0">
                <a:latin typeface="Abadi" panose="020B0604020104020204" pitchFamily="34" charset="0"/>
              </a:rPr>
              <a:t> As flight numbers increase along the X-axis, there seems to be a noticeable rise in orange points compared to blue, suggesting an improvement in mission success rates over time.</a:t>
            </a:r>
          </a:p>
          <a:p>
            <a:r>
              <a:rPr lang="es-MX" sz="1400" b="1" dirty="0">
                <a:latin typeface="Abadi" panose="020B0604020104020204" pitchFamily="34" charset="0"/>
              </a:rPr>
              <a:t>Orbits and Success:</a:t>
            </a:r>
            <a:r>
              <a:rPr lang="es-MX" sz="1400" dirty="0">
                <a:latin typeface="Abadi" panose="020B0604020104020204" pitchFamily="34" charset="0"/>
              </a:rPr>
              <a:t> Certain orbits like LEO and SSO seem to have a higher concentration of orange points, reflecting their maturity and reliability. Meanwhile, orbits like GTO show a more balanced mix, indicating the challenges of transferring to a geostationary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n 5">
            <a:extLst>
              <a:ext uri="{FF2B5EF4-FFF2-40B4-BE49-F238E27FC236}">
                <a16:creationId xmlns:a16="http://schemas.microsoft.com/office/drawing/2014/main" id="{E23B0E0D-5510-D09F-A7C5-266FA45F670B}"/>
              </a:ext>
            </a:extLst>
          </p:cNvPr>
          <p:cNvPicPr>
            <a:picLocks noChangeAspect="1"/>
          </p:cNvPicPr>
          <p:nvPr/>
        </p:nvPicPr>
        <p:blipFill>
          <a:blip r:embed="rId3"/>
          <a:stretch>
            <a:fillRect/>
          </a:stretch>
        </p:blipFill>
        <p:spPr>
          <a:xfrm>
            <a:off x="346549" y="1603498"/>
            <a:ext cx="11498902" cy="238938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20190"/>
            <a:ext cx="10385669" cy="4652010"/>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400" b="1" dirty="0">
                <a:solidFill>
                  <a:schemeClr val="accent3">
                    <a:lumMod val="25000"/>
                  </a:schemeClr>
                </a:solidFill>
                <a:latin typeface="Abadi" panose="020B0604020104020204" pitchFamily="34" charset="0"/>
              </a:rPr>
              <a:t>Summary of methodologies</a:t>
            </a:r>
          </a:p>
          <a:p>
            <a:pPr>
              <a:buFont typeface="Arial" panose="020B0604020202020204" pitchFamily="34" charset="0"/>
              <a:buChar char="•"/>
            </a:pPr>
            <a:r>
              <a:rPr lang="es-MX" sz="1400" b="1" i="0" u="none" strike="noStrike" dirty="0">
                <a:solidFill>
                  <a:srgbClr val="000000"/>
                </a:solidFill>
                <a:effectLst/>
                <a:latin typeface="Abadi" panose="020B0604020104020204" pitchFamily="34" charset="0"/>
              </a:rPr>
              <a:t>Data Collection:</a:t>
            </a:r>
            <a:r>
              <a:rPr lang="es-MX" sz="1400" b="0" i="0" u="none" strike="noStrike" dirty="0">
                <a:solidFill>
                  <a:srgbClr val="000000"/>
                </a:solidFill>
                <a:effectLst/>
                <a:latin typeface="Abadi" panose="020B0604020104020204" pitchFamily="34" charset="0"/>
              </a:rPr>
              <a:t> Information on Falcon 9 and Falcon Heavy launches was obtained from Wikipedia using web scraping with requests and BeautifulSoup.</a:t>
            </a:r>
          </a:p>
          <a:p>
            <a:pPr algn="l">
              <a:buFont typeface="Arial" panose="020B0604020202020204" pitchFamily="34" charset="0"/>
              <a:buChar char="•"/>
            </a:pPr>
            <a:r>
              <a:rPr lang="es-MX" sz="1400" b="1" i="0" u="none" strike="noStrike" dirty="0">
                <a:solidFill>
                  <a:srgbClr val="000000"/>
                </a:solidFill>
                <a:effectLst/>
                <a:latin typeface="Abadi" panose="020B0604020104020204" pitchFamily="34" charset="0"/>
              </a:rPr>
              <a:t>Data Processing:</a:t>
            </a:r>
            <a:r>
              <a:rPr lang="es-MX" sz="1400" b="0" i="0" u="none" strike="noStrike" dirty="0">
                <a:solidFill>
                  <a:srgbClr val="000000"/>
                </a:solidFill>
                <a:effectLst/>
                <a:latin typeface="Abadi" panose="020B0604020104020204" pitchFamily="34" charset="0"/>
              </a:rPr>
              <a:t> The extracted data was cleaned and structured into a Pandas DataFrame, handling missing values by replacing them in PayloadMass with the mean while keeping LandingPad as None where no landing pad was used.</a:t>
            </a:r>
          </a:p>
          <a:p>
            <a:pPr algn="l">
              <a:buFont typeface="Arial" panose="020B0604020202020204" pitchFamily="34" charset="0"/>
              <a:buChar char="•"/>
            </a:pPr>
            <a:r>
              <a:rPr lang="es-MX" sz="1400" b="1" i="0" u="none" strike="noStrike" dirty="0">
                <a:solidFill>
                  <a:srgbClr val="000000"/>
                </a:solidFill>
                <a:effectLst/>
                <a:latin typeface="Abadi" panose="020B0604020104020204" pitchFamily="34" charset="0"/>
              </a:rPr>
              <a:t>Filtering &amp; Wrangling:</a:t>
            </a:r>
            <a:r>
              <a:rPr lang="es-MX" sz="1400" b="0" i="0" u="none" strike="noStrike" dirty="0">
                <a:solidFill>
                  <a:srgbClr val="000000"/>
                </a:solidFill>
                <a:effectLst/>
                <a:latin typeface="Abadi" panose="020B0604020104020204" pitchFamily="34" charset="0"/>
              </a:rPr>
              <a:t> The dataset was filtered to include only Falcon 9 launches, ensuring consistent formatting and data integrity.</a:t>
            </a:r>
          </a:p>
          <a:p>
            <a:pPr algn="l">
              <a:buFont typeface="Arial" panose="020B0604020202020204" pitchFamily="34" charset="0"/>
              <a:buChar char="•"/>
            </a:pPr>
            <a:r>
              <a:rPr lang="es-MX" sz="1400" b="1" i="0" u="none" strike="noStrike" dirty="0">
                <a:solidFill>
                  <a:srgbClr val="000000"/>
                </a:solidFill>
                <a:effectLst/>
                <a:latin typeface="Abadi" panose="020B0604020104020204" pitchFamily="34" charset="0"/>
              </a:rPr>
              <a:t>Analysis &amp; Classification:</a:t>
            </a:r>
            <a:r>
              <a:rPr lang="es-MX" sz="1400" b="0" i="0" u="none" strike="noStrike" dirty="0">
                <a:solidFill>
                  <a:srgbClr val="000000"/>
                </a:solidFill>
                <a:effectLst/>
                <a:latin typeface="Abadi" panose="020B0604020104020204" pitchFamily="34" charset="0"/>
              </a:rPr>
              <a:t> Launch sites (LaunchSite), orbits (Orbit), and landing outcomes (Outcome) were analyzed. A binary classification (Landing Class) was created to distinguish between successful and failed landings.</a:t>
            </a:r>
            <a:endParaRPr lang="en-US" sz="1400" dirty="0">
              <a:solidFill>
                <a:schemeClr val="accent3">
                  <a:lumMod val="25000"/>
                </a:schemeClr>
              </a:solidFill>
              <a:latin typeface="Abadi" panose="020B0604020104020204" pitchFamily="34" charset="0"/>
            </a:endParaRPr>
          </a:p>
          <a:p>
            <a:pPr>
              <a:lnSpc>
                <a:spcPct val="100000"/>
              </a:lnSpc>
              <a:spcBef>
                <a:spcPts val="1400"/>
              </a:spcBef>
            </a:pPr>
            <a:r>
              <a:rPr lang="en-US" sz="1400" b="1" dirty="0">
                <a:solidFill>
                  <a:schemeClr val="accent3">
                    <a:lumMod val="25000"/>
                  </a:schemeClr>
                </a:solidFill>
                <a:latin typeface="Abadi" panose="020B0604020104020204" pitchFamily="34" charset="0"/>
              </a:rPr>
              <a:t>Summary of all results</a:t>
            </a:r>
          </a:p>
          <a:p>
            <a:pPr>
              <a:lnSpc>
                <a:spcPct val="100000"/>
              </a:lnSpc>
              <a:spcBef>
                <a:spcPts val="1400"/>
              </a:spcBef>
            </a:pPr>
            <a:r>
              <a:rPr lang="en-US" sz="1400" dirty="0">
                <a:solidFill>
                  <a:schemeClr val="accent3">
                    <a:lumMod val="25000"/>
                  </a:schemeClr>
                </a:solidFill>
                <a:latin typeface="Abadi" panose="020B0604020104020204" pitchFamily="34" charset="0"/>
              </a:rPr>
              <a:t>Launch Site Analysis: The number of launches per site was identified.</a:t>
            </a:r>
          </a:p>
          <a:p>
            <a:pPr>
              <a:lnSpc>
                <a:spcPct val="100000"/>
              </a:lnSpc>
              <a:spcBef>
                <a:spcPts val="1400"/>
              </a:spcBef>
            </a:pPr>
            <a:r>
              <a:rPr lang="en-US" sz="1400" dirty="0">
                <a:solidFill>
                  <a:schemeClr val="accent3">
                    <a:lumMod val="25000"/>
                  </a:schemeClr>
                </a:solidFill>
                <a:latin typeface="Abadi" panose="020B0604020104020204" pitchFamily="34" charset="0"/>
              </a:rPr>
              <a:t>Orbit Analysis: The distribution of launches across different orbit types was determined.</a:t>
            </a:r>
          </a:p>
          <a:p>
            <a:pPr>
              <a:lnSpc>
                <a:spcPct val="100000"/>
              </a:lnSpc>
              <a:spcBef>
                <a:spcPts val="1400"/>
              </a:spcBef>
            </a:pPr>
            <a:r>
              <a:rPr lang="en-US" sz="1400" dirty="0">
                <a:solidFill>
                  <a:schemeClr val="accent3">
                    <a:lumMod val="25000"/>
                  </a:schemeClr>
                </a:solidFill>
                <a:latin typeface="Abadi" panose="020B0604020104020204" pitchFamily="34" charset="0"/>
              </a:rPr>
              <a:t>Landing Outcome Analysis: Landing results were categorized into successful and failed landings, defining a set of failed outcomes (</a:t>
            </a:r>
            <a:r>
              <a:rPr lang="en-US" sz="1400" dirty="0" err="1">
                <a:solidFill>
                  <a:schemeClr val="accent3">
                    <a:lumMod val="25000"/>
                  </a:schemeClr>
                </a:solidFill>
                <a:latin typeface="Abadi" panose="020B0604020104020204" pitchFamily="34" charset="0"/>
              </a:rPr>
              <a:t>bad_outcomes</a:t>
            </a:r>
            <a:r>
              <a:rPr lang="en-US" sz="1400" dirty="0">
                <a:solidFill>
                  <a:schemeClr val="accent3">
                    <a:lumMod val="25000"/>
                  </a:schemeClr>
                </a:solidFill>
                <a:latin typeface="Abadi" panose="020B0604020104020204" pitchFamily="34" charset="0"/>
              </a:rPr>
              <a:t>).</a:t>
            </a:r>
          </a:p>
          <a:p>
            <a:pPr>
              <a:lnSpc>
                <a:spcPct val="100000"/>
              </a:lnSpc>
              <a:spcBef>
                <a:spcPts val="1400"/>
              </a:spcBef>
            </a:pPr>
            <a:r>
              <a:rPr lang="en-US" sz="1400" dirty="0">
                <a:solidFill>
                  <a:schemeClr val="accent3">
                    <a:lumMod val="25000"/>
                  </a:schemeClr>
                </a:solidFill>
                <a:latin typeface="Abadi" panose="020B0604020104020204" pitchFamily="34" charset="0"/>
              </a:rPr>
              <a:t>Classification: A binary variable (Landing Class) was assigned, marking a landing as successful (1) or failed (0).</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32E2A0A7-BF2D-7665-D82D-56C8D50A090F}"/>
              </a:ext>
            </a:extLst>
          </p:cNvPr>
          <p:cNvPicPr>
            <a:picLocks noChangeAspect="1"/>
          </p:cNvPicPr>
          <p:nvPr/>
        </p:nvPicPr>
        <p:blipFill>
          <a:blip r:embed="rId3"/>
          <a:stretch>
            <a:fillRect/>
          </a:stretch>
        </p:blipFill>
        <p:spPr>
          <a:xfrm>
            <a:off x="2635380" y="1405256"/>
            <a:ext cx="6921240" cy="5351144"/>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D3D451DC-8AFB-BEB3-5346-09F7BB7580A8}"/>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D8DB743-6E5B-67FF-652B-3397B514A09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Content Placeholder 2">
            <a:extLst>
              <a:ext uri="{FF2B5EF4-FFF2-40B4-BE49-F238E27FC236}">
                <a16:creationId xmlns:a16="http://schemas.microsoft.com/office/drawing/2014/main" id="{40CC8DAD-0F96-235A-0223-515EA01D5807}"/>
              </a:ext>
            </a:extLst>
          </p:cNvPr>
          <p:cNvSpPr>
            <a:spLocks noGrp="1"/>
          </p:cNvSpPr>
          <p:nvPr>
            <p:ph type="body" sz="half" idx="4294967295"/>
          </p:nvPr>
        </p:nvSpPr>
        <p:spPr>
          <a:xfrm>
            <a:off x="1016001" y="1513205"/>
            <a:ext cx="10698480" cy="4613275"/>
          </a:xfrm>
          <a:prstGeom prst="rect">
            <a:avLst/>
          </a:prstGeom>
        </p:spPr>
        <p:txBody>
          <a:bodyPr>
            <a:noAutofit/>
          </a:bodyPr>
          <a:lstStyle/>
          <a:p>
            <a:pPr marL="0" indent="0">
              <a:buNone/>
            </a:pPr>
            <a:r>
              <a:rPr lang="es-MX" sz="1600" b="1" dirty="0">
                <a:latin typeface="Abadi" panose="020B0604020104020204" pitchFamily="34" charset="0"/>
              </a:rPr>
              <a:t>Higher success rate in ISS, LEO, and GTO orbits</a:t>
            </a:r>
            <a:r>
              <a:rPr lang="es-MX" sz="1600" dirty="0">
                <a:latin typeface="Abadi" panose="020B0604020104020204" pitchFamily="34" charset="0"/>
              </a:rPr>
              <a:t>:</a:t>
            </a:r>
          </a:p>
          <a:p>
            <a:pPr>
              <a:buFont typeface="Arial" panose="020B0604020202020204" pitchFamily="34" charset="0"/>
              <a:buChar char="•"/>
            </a:pPr>
            <a:r>
              <a:rPr lang="es-MX" sz="1600" dirty="0">
                <a:latin typeface="Abadi" panose="020B0604020104020204" pitchFamily="34" charset="0"/>
              </a:rPr>
              <a:t>Many successful (orange) launches are observed in these orbits.</a:t>
            </a:r>
          </a:p>
          <a:p>
            <a:pPr>
              <a:buFont typeface="Arial" panose="020B0604020202020204" pitchFamily="34" charset="0"/>
              <a:buChar char="•"/>
            </a:pPr>
            <a:r>
              <a:rPr lang="es-MX" sz="1600" dirty="0">
                <a:latin typeface="Abadi" panose="020B0604020104020204" pitchFamily="34" charset="0"/>
              </a:rPr>
              <a:t>The </a:t>
            </a:r>
            <a:r>
              <a:rPr lang="es-MX" sz="1600" b="1" dirty="0">
                <a:latin typeface="Abadi" panose="020B0604020104020204" pitchFamily="34" charset="0"/>
              </a:rPr>
              <a:t>ISS</a:t>
            </a:r>
            <a:r>
              <a:rPr lang="es-MX" sz="1600" dirty="0">
                <a:latin typeface="Abadi" panose="020B0604020104020204" pitchFamily="34" charset="0"/>
              </a:rPr>
              <a:t> orbit shows a high number of launches with similar payload masses (5000-6000 kg).</a:t>
            </a:r>
          </a:p>
          <a:p>
            <a:pPr>
              <a:buFont typeface="Arial" panose="020B0604020202020204" pitchFamily="34" charset="0"/>
              <a:buChar char="•"/>
            </a:pPr>
            <a:r>
              <a:rPr lang="es-MX" sz="1600" dirty="0">
                <a:latin typeface="Abadi" panose="020B0604020104020204" pitchFamily="34" charset="0"/>
              </a:rPr>
              <a:t>The </a:t>
            </a:r>
            <a:r>
              <a:rPr lang="es-MX" sz="1600" b="1" dirty="0">
                <a:latin typeface="Abadi" panose="020B0604020104020204" pitchFamily="34" charset="0"/>
              </a:rPr>
              <a:t>GTO</a:t>
            </a:r>
            <a:r>
              <a:rPr lang="es-MX" sz="1600" dirty="0">
                <a:latin typeface="Abadi" panose="020B0604020104020204" pitchFamily="34" charset="0"/>
              </a:rPr>
              <a:t> orbit also has a mix of successful and failed launches.</a:t>
            </a:r>
          </a:p>
          <a:p>
            <a:r>
              <a:rPr lang="es-MX" sz="1600" b="1" dirty="0">
                <a:latin typeface="Abadi" panose="020B0604020104020204" pitchFamily="34" charset="0"/>
              </a:rPr>
              <a:t>Payload mass varies across orbit types</a:t>
            </a:r>
            <a:r>
              <a:rPr lang="es-MX" sz="1600" dirty="0">
                <a:latin typeface="Abadi" panose="020B0604020104020204" pitchFamily="34" charset="0"/>
              </a:rPr>
              <a:t>:</a:t>
            </a:r>
          </a:p>
          <a:p>
            <a:pPr>
              <a:buFont typeface="Arial" panose="020B0604020202020204" pitchFamily="34" charset="0"/>
              <a:buChar char="•"/>
            </a:pPr>
            <a:r>
              <a:rPr lang="es-MX" sz="1600" dirty="0">
                <a:latin typeface="Abadi" panose="020B0604020104020204" pitchFamily="34" charset="0"/>
              </a:rPr>
              <a:t>Lower payloads (0-6000 kg) are common in </a:t>
            </a:r>
            <a:r>
              <a:rPr lang="es-MX" sz="1600" b="1" dirty="0">
                <a:latin typeface="Abadi" panose="020B0604020104020204" pitchFamily="34" charset="0"/>
              </a:rPr>
              <a:t>LEO, ISS, and GTO</a:t>
            </a:r>
            <a:r>
              <a:rPr lang="es-MX" sz="1600" dirty="0">
                <a:latin typeface="Abadi" panose="020B0604020104020204" pitchFamily="34" charset="0"/>
              </a:rPr>
              <a:t> orbits.</a:t>
            </a:r>
          </a:p>
          <a:p>
            <a:pPr>
              <a:buFont typeface="Arial" panose="020B0604020202020204" pitchFamily="34" charset="0"/>
              <a:buChar char="•"/>
            </a:pPr>
            <a:r>
              <a:rPr lang="es-MX" sz="1600" dirty="0">
                <a:latin typeface="Abadi" panose="020B0604020104020204" pitchFamily="34" charset="0"/>
              </a:rPr>
              <a:t>Larger payloads (above 10,000 kg) are mostly associated with </a:t>
            </a:r>
            <a:r>
              <a:rPr lang="es-MX" sz="1600" b="1" dirty="0">
                <a:latin typeface="Abadi" panose="020B0604020104020204" pitchFamily="34" charset="0"/>
              </a:rPr>
              <a:t>GEO and high-energy orbits</a:t>
            </a:r>
            <a:r>
              <a:rPr lang="es-MX" sz="1600" dirty="0">
                <a:latin typeface="Abadi" panose="020B0604020104020204" pitchFamily="34" charset="0"/>
              </a:rPr>
              <a:t>.</a:t>
            </a:r>
          </a:p>
          <a:p>
            <a:r>
              <a:rPr lang="es-MX" sz="1600" b="1" dirty="0">
                <a:latin typeface="Abadi" panose="020B0604020104020204" pitchFamily="34" charset="0"/>
              </a:rPr>
              <a:t>Mixed success rates in some orbits</a:t>
            </a:r>
            <a:r>
              <a:rPr lang="es-MX" sz="1600" dirty="0">
                <a:latin typeface="Abadi" panose="020B0604020104020204" pitchFamily="34" charset="0"/>
              </a:rPr>
              <a:t>:</a:t>
            </a:r>
          </a:p>
          <a:p>
            <a:pPr>
              <a:buFont typeface="Arial" panose="020B0604020202020204" pitchFamily="34" charset="0"/>
              <a:buChar char="•"/>
            </a:pPr>
            <a:r>
              <a:rPr lang="es-MX" sz="1600" b="1" dirty="0">
                <a:latin typeface="Abadi" panose="020B0604020104020204" pitchFamily="34" charset="0"/>
              </a:rPr>
              <a:t>GTO and PO (Polar Orbit)</a:t>
            </a:r>
            <a:r>
              <a:rPr lang="es-MX" sz="1600" dirty="0">
                <a:latin typeface="Abadi" panose="020B0604020104020204" pitchFamily="34" charset="0"/>
              </a:rPr>
              <a:t> have both successes and failures, suggesting possible challenges.</a:t>
            </a:r>
          </a:p>
          <a:p>
            <a:pPr>
              <a:buFont typeface="Arial" panose="020B0604020202020204" pitchFamily="34" charset="0"/>
              <a:buChar char="•"/>
            </a:pPr>
            <a:r>
              <a:rPr lang="es-MX" sz="1600" dirty="0">
                <a:latin typeface="Abadi" panose="020B0604020104020204" pitchFamily="34" charset="0"/>
              </a:rPr>
              <a:t>Some orbits like </a:t>
            </a:r>
            <a:r>
              <a:rPr lang="es-MX" sz="1600" b="1" dirty="0">
                <a:latin typeface="Abadi" panose="020B0604020104020204" pitchFamily="34" charset="0"/>
              </a:rPr>
              <a:t>ES-L1 and HEO</a:t>
            </a:r>
            <a:r>
              <a:rPr lang="es-MX" sz="1600" dirty="0">
                <a:latin typeface="Abadi" panose="020B0604020104020204" pitchFamily="34" charset="0"/>
              </a:rPr>
              <a:t> have fewer data points but mostly successful launches.</a:t>
            </a:r>
          </a:p>
          <a:p>
            <a:pPr algn="l"/>
            <a:r>
              <a:rPr lang="es-MX" sz="1600" b="1" i="0" u="none" strike="noStrike" dirty="0">
                <a:solidFill>
                  <a:srgbClr val="000000"/>
                </a:solidFill>
                <a:effectLst/>
                <a:latin typeface="Abadi" panose="020B0604020104020204" pitchFamily="34" charset="0"/>
              </a:rPr>
              <a:t>Conclusion:</a:t>
            </a:r>
          </a:p>
          <a:p>
            <a:pPr algn="l">
              <a:buFont typeface="Arial" panose="020B0604020202020204" pitchFamily="34" charset="0"/>
              <a:buChar char="•"/>
            </a:pPr>
            <a:r>
              <a:rPr lang="es-MX" sz="1600" b="0" i="0" u="none" strike="noStrike" dirty="0">
                <a:solidFill>
                  <a:srgbClr val="000000"/>
                </a:solidFill>
                <a:effectLst/>
                <a:latin typeface="Abadi" panose="020B0604020104020204" pitchFamily="34" charset="0"/>
              </a:rPr>
              <a:t>Success rates seem </a:t>
            </a:r>
            <a:r>
              <a:rPr lang="es-MX" sz="1600" b="1" i="0" u="none" strike="noStrike" dirty="0">
                <a:solidFill>
                  <a:srgbClr val="000000"/>
                </a:solidFill>
                <a:effectLst/>
                <a:latin typeface="Abadi" panose="020B0604020104020204" pitchFamily="34" charset="0"/>
              </a:rPr>
              <a:t>higher for LEO, ISS, and high-payload missions</a:t>
            </a:r>
            <a:r>
              <a:rPr lang="es-MX" sz="1600" b="0" i="0" u="none" strike="noStrike" dirty="0">
                <a:solidFill>
                  <a:srgbClr val="000000"/>
                </a:solidFill>
                <a:effectLst/>
                <a:latin typeface="Abadi" panose="020B0604020104020204" pitchFamily="34" charset="0"/>
              </a:rPr>
              <a:t>.</a:t>
            </a:r>
          </a:p>
          <a:p>
            <a:pPr algn="l">
              <a:buFont typeface="Arial" panose="020B0604020202020204" pitchFamily="34" charset="0"/>
              <a:buChar char="•"/>
            </a:pPr>
            <a:r>
              <a:rPr lang="es-MX" sz="1600" b="0" i="0" u="none" strike="noStrike" dirty="0">
                <a:solidFill>
                  <a:srgbClr val="000000"/>
                </a:solidFill>
                <a:effectLst/>
                <a:latin typeface="Abadi" panose="020B0604020104020204" pitchFamily="34" charset="0"/>
              </a:rPr>
              <a:t>GTO has a mix of successes and failures, suggesting it may be a more challenging orbit.</a:t>
            </a:r>
          </a:p>
        </p:txBody>
      </p:sp>
      <p:sp>
        <p:nvSpPr>
          <p:cNvPr id="4" name="Title 1">
            <a:extLst>
              <a:ext uri="{FF2B5EF4-FFF2-40B4-BE49-F238E27FC236}">
                <a16:creationId xmlns:a16="http://schemas.microsoft.com/office/drawing/2014/main" id="{5CF8CA02-3143-DC67-F6D3-94FE708EBD2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15308727"/>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n 5">
            <a:extLst>
              <a:ext uri="{FF2B5EF4-FFF2-40B4-BE49-F238E27FC236}">
                <a16:creationId xmlns:a16="http://schemas.microsoft.com/office/drawing/2014/main" id="{206CCBD0-8E4B-F5C8-AF3B-D6CEE58623C3}"/>
              </a:ext>
            </a:extLst>
          </p:cNvPr>
          <p:cNvPicPr>
            <a:picLocks noChangeAspect="1"/>
          </p:cNvPicPr>
          <p:nvPr/>
        </p:nvPicPr>
        <p:blipFill>
          <a:blip r:embed="rId3"/>
          <a:stretch>
            <a:fillRect/>
          </a:stretch>
        </p:blipFill>
        <p:spPr>
          <a:xfrm>
            <a:off x="1758419" y="1454570"/>
            <a:ext cx="8675162" cy="497264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1A5BFE32-2D64-35D1-C7DA-3B51AD7DA364}"/>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ACEB1AD-C18F-E106-BD70-9BA192908A88}"/>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3" name="Content Placeholder 2">
            <a:extLst>
              <a:ext uri="{FF2B5EF4-FFF2-40B4-BE49-F238E27FC236}">
                <a16:creationId xmlns:a16="http://schemas.microsoft.com/office/drawing/2014/main" id="{6CB587FC-2C6C-0EE2-A20C-90A6106C067B}"/>
              </a:ext>
            </a:extLst>
          </p:cNvPr>
          <p:cNvSpPr>
            <a:spLocks noGrp="1"/>
          </p:cNvSpPr>
          <p:nvPr>
            <p:ph type="body" sz="half" idx="4294967295"/>
          </p:nvPr>
        </p:nvSpPr>
        <p:spPr>
          <a:xfrm>
            <a:off x="811905" y="1744663"/>
            <a:ext cx="10431812" cy="3811587"/>
          </a:xfrm>
          <a:prstGeom prst="rect">
            <a:avLst/>
          </a:prstGeom>
        </p:spPr>
        <p:txBody>
          <a:bodyPr>
            <a:noAutofit/>
          </a:bodyPr>
          <a:lstStyle/>
          <a:p>
            <a:r>
              <a:rPr lang="es-MX" sz="1600" b="1" dirty="0">
                <a:latin typeface="Abadi" panose="020B0604020104020204" pitchFamily="34" charset="0"/>
              </a:rPr>
              <a:t>Early Years (2010–2013):</a:t>
            </a:r>
            <a:r>
              <a:rPr lang="es-MX" sz="1600" dirty="0">
                <a:latin typeface="Abadi" panose="020B0604020104020204" pitchFamily="34" charset="0"/>
              </a:rPr>
              <a:t> The success rate remained at 0.0 during this period, indicating no successful launches were recorded. This could reflect either a lack of activity or significant challenges during the initial phase.</a:t>
            </a:r>
          </a:p>
          <a:p>
            <a:r>
              <a:rPr lang="es-MX" sz="1600" b="1" dirty="0">
                <a:latin typeface="Abadi" panose="020B0604020104020204" pitchFamily="34" charset="0"/>
              </a:rPr>
              <a:t>Gradual Improvement (2014–2016):</a:t>
            </a:r>
            <a:r>
              <a:rPr lang="es-MX" sz="1600" dirty="0">
                <a:latin typeface="Abadi" panose="020B0604020104020204" pitchFamily="34" charset="0"/>
              </a:rPr>
              <a:t> From 2014, the success rate started to climb, reaching around 0.7 by 2016. This shows a period of steady progress, likely due to technological advancements or increased operational experience.</a:t>
            </a:r>
          </a:p>
          <a:p>
            <a:r>
              <a:rPr lang="es-MX" sz="1600" b="1" dirty="0">
                <a:latin typeface="Abadi" panose="020B0604020104020204" pitchFamily="34" charset="0"/>
              </a:rPr>
              <a:t>Peak Success (2017):</a:t>
            </a:r>
            <a:r>
              <a:rPr lang="es-MX" sz="1600" dirty="0">
                <a:latin typeface="Abadi" panose="020B0604020104020204" pitchFamily="34" charset="0"/>
              </a:rPr>
              <a:t> The success rate reached its highest point, approximately 0.9, in 2017. This suggests a year of exceptional performance, possibly resulting from refined processes or breakthroughs in mission reliability.</a:t>
            </a:r>
          </a:p>
          <a:p>
            <a:r>
              <a:rPr lang="es-MX" sz="1600" b="1" dirty="0">
                <a:latin typeface="Abadi" panose="020B0604020104020204" pitchFamily="34" charset="0"/>
              </a:rPr>
              <a:t>Setback (2018):</a:t>
            </a:r>
            <a:r>
              <a:rPr lang="es-MX" sz="1600" dirty="0">
                <a:latin typeface="Abadi" panose="020B0604020104020204" pitchFamily="34" charset="0"/>
              </a:rPr>
              <a:t> A noticeable dip occurred in 2018, bringing the success rate down to about 0.6. This could indicate specific challenges or anomalies affecting the year's launches.</a:t>
            </a:r>
          </a:p>
          <a:p>
            <a:r>
              <a:rPr lang="es-MX" sz="1600" b="1" dirty="0">
                <a:latin typeface="Abadi" panose="020B0604020104020204" pitchFamily="34" charset="0"/>
              </a:rPr>
              <a:t>Recovery and Consistency (2019–2020):</a:t>
            </a:r>
            <a:r>
              <a:rPr lang="es-MX" sz="1600" dirty="0">
                <a:latin typeface="Abadi" panose="020B0604020104020204" pitchFamily="34" charset="0"/>
              </a:rPr>
              <a:t> The success rate rebounded to 0.9 in 2019 and slightly decreased to around 0.8 in 2020. This reflects a return to high reliability and consistency in mission outcomes.</a:t>
            </a:r>
          </a:p>
          <a:p>
            <a:r>
              <a:rPr lang="es-MX" sz="1600" b="1" dirty="0">
                <a:latin typeface="Abadi" panose="020B0604020104020204" pitchFamily="34" charset="0"/>
              </a:rPr>
              <a:t>Overall Trend:</a:t>
            </a:r>
            <a:r>
              <a:rPr lang="es-MX" sz="1600" dirty="0">
                <a:latin typeface="Abadi" panose="020B0604020104020204" pitchFamily="34" charset="0"/>
              </a:rPr>
              <a:t> The chart illustrates a significant upward trajectory in launch success rates over the decade, despite occasional setbacks. It highlights how accumulated experience, technological advancements, and operational improvements have contributed to a stronger success rate over time.</a:t>
            </a:r>
          </a:p>
          <a:p>
            <a:endParaRPr lang="es-MX" sz="1600" dirty="0">
              <a:latin typeface="Abadi" panose="020B0604020104020204" pitchFamily="34" charset="0"/>
            </a:endParaRPr>
          </a:p>
        </p:txBody>
      </p:sp>
      <p:sp>
        <p:nvSpPr>
          <p:cNvPr id="4" name="Title 1">
            <a:extLst>
              <a:ext uri="{FF2B5EF4-FFF2-40B4-BE49-F238E27FC236}">
                <a16:creationId xmlns:a16="http://schemas.microsoft.com/office/drawing/2014/main" id="{ED28331B-6FD3-4A81-80C4-A9C7059BD84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3628677845"/>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590800" y="1674235"/>
            <a:ext cx="8158479" cy="4351338"/>
          </a:xfrm>
          <a:prstGeom prst="rect">
            <a:avLst/>
          </a:prstGeom>
        </p:spPr>
        <p:txBody>
          <a:bodyPr>
            <a:normAutofit/>
          </a:bodyPr>
          <a:lstStyle/>
          <a:p>
            <a:pPr marL="0" indent="0" algn="l">
              <a:buNone/>
            </a:pPr>
            <a:r>
              <a:rPr lang="es-MX" sz="1600" b="0" i="0" u="none" strike="noStrike" dirty="0">
                <a:solidFill>
                  <a:srgbClr val="000000"/>
                </a:solidFill>
                <a:effectLst/>
                <a:latin typeface="Abadi" panose="020B0604020104020204" pitchFamily="34" charset="0"/>
              </a:rPr>
              <a:t>The unique launch sites found in the dataset are:</a:t>
            </a:r>
          </a:p>
          <a:p>
            <a:r>
              <a:rPr lang="es-MX" sz="1600" b="1" i="0" u="none" strike="noStrike" dirty="0">
                <a:solidFill>
                  <a:srgbClr val="000000"/>
                </a:solidFill>
                <a:effectLst/>
                <a:latin typeface="Abadi" panose="020B0604020104020204" pitchFamily="34" charset="0"/>
              </a:rPr>
              <a:t>CCAFS LC-40 (Cape Canaveral Air Force Station Launch Complex 40)</a:t>
            </a:r>
            <a:endParaRPr lang="es-MX" sz="1600" b="0" i="0" u="none" strike="noStrike" dirty="0">
              <a:solidFill>
                <a:srgbClr val="000000"/>
              </a:solidFill>
              <a:effectLst/>
              <a:latin typeface="Abadi" panose="020B0604020104020204" pitchFamily="34" charset="0"/>
            </a:endParaRPr>
          </a:p>
          <a:p>
            <a:r>
              <a:rPr lang="es-MX" sz="1600" b="1" i="0" u="none" strike="noStrike" dirty="0">
                <a:solidFill>
                  <a:srgbClr val="000000"/>
                </a:solidFill>
                <a:effectLst/>
                <a:latin typeface="Abadi" panose="020B0604020104020204" pitchFamily="34" charset="0"/>
              </a:rPr>
              <a:t>VAFB SLC-4E (Vandenberg Air Force Base Space Launch Complex 4E)</a:t>
            </a:r>
            <a:endParaRPr lang="es-MX" sz="1600" b="0" i="0" u="none" strike="noStrike" dirty="0">
              <a:solidFill>
                <a:srgbClr val="000000"/>
              </a:solidFill>
              <a:effectLst/>
              <a:latin typeface="Abadi" panose="020B0604020104020204" pitchFamily="34" charset="0"/>
            </a:endParaRPr>
          </a:p>
          <a:p>
            <a:r>
              <a:rPr lang="es-MX" sz="1600" b="1" i="0" u="none" strike="noStrike" dirty="0">
                <a:solidFill>
                  <a:srgbClr val="000000"/>
                </a:solidFill>
                <a:effectLst/>
                <a:latin typeface="Abadi" panose="020B0604020104020204" pitchFamily="34" charset="0"/>
              </a:rPr>
              <a:t>KSC LC-39A (Kennedy Space Center Launch Complex 39A)</a:t>
            </a:r>
            <a:endParaRPr lang="es-MX" sz="1600" b="0" i="0" u="none" strike="noStrike" dirty="0">
              <a:solidFill>
                <a:srgbClr val="000000"/>
              </a:solidFill>
              <a:effectLst/>
              <a:latin typeface="Abadi" panose="020B0604020104020204" pitchFamily="34" charset="0"/>
            </a:endParaRPr>
          </a:p>
          <a:p>
            <a:r>
              <a:rPr lang="es-MX" sz="1600" b="1" i="0" u="none" strike="noStrike" dirty="0">
                <a:solidFill>
                  <a:srgbClr val="000000"/>
                </a:solidFill>
                <a:effectLst/>
                <a:latin typeface="Abadi" panose="020B0604020104020204" pitchFamily="34" charset="0"/>
              </a:rPr>
              <a:t>CCAFS SLC-40 (Cape Canaveral Air Force Station Space Launch Complex 40)</a:t>
            </a:r>
            <a:endParaRPr lang="es-MX" sz="1600" b="0" i="0" u="none" strike="noStrike" dirty="0">
              <a:solidFill>
                <a:srgbClr val="000000"/>
              </a:solidFill>
              <a:effectLst/>
              <a:latin typeface="Abadi" panose="020B0604020104020204" pitchFamily="34" charset="0"/>
            </a:endParaRPr>
          </a:p>
          <a:p>
            <a:pPr marL="0" indent="0" algn="l">
              <a:buNone/>
            </a:pPr>
            <a:r>
              <a:rPr lang="es-MX" sz="1600" b="1" i="0" u="none" strike="noStrike" dirty="0">
                <a:solidFill>
                  <a:srgbClr val="000000"/>
                </a:solidFill>
                <a:effectLst/>
                <a:latin typeface="Abadi" panose="020B0604020104020204" pitchFamily="34" charset="0"/>
              </a:rPr>
              <a:t>Explanation:</a:t>
            </a:r>
          </a:p>
          <a:p>
            <a:pPr algn="l">
              <a:buFont typeface="Arial" panose="020B0604020202020204" pitchFamily="34" charset="0"/>
              <a:buChar char="•"/>
            </a:pPr>
            <a:r>
              <a:rPr lang="es-MX" sz="1600" b="1" i="0" u="none" strike="noStrike" dirty="0">
                <a:solidFill>
                  <a:srgbClr val="000000"/>
                </a:solidFill>
                <a:effectLst/>
                <a:latin typeface="Abadi" panose="020B0604020104020204" pitchFamily="34" charset="0"/>
              </a:rPr>
              <a:t>CCAFS LC-40 &amp; CCAFS SLC-40</a:t>
            </a:r>
            <a:r>
              <a:rPr lang="es-MX" sz="1600" b="0" i="0" u="none" strike="noStrike" dirty="0">
                <a:solidFill>
                  <a:srgbClr val="000000"/>
                </a:solidFill>
                <a:effectLst/>
                <a:latin typeface="Abadi" panose="020B0604020104020204" pitchFamily="34" charset="0"/>
              </a:rPr>
              <a:t> are both at </a:t>
            </a:r>
            <a:r>
              <a:rPr lang="es-MX" sz="1600" b="1" i="0" u="none" strike="noStrike" dirty="0">
                <a:solidFill>
                  <a:srgbClr val="000000"/>
                </a:solidFill>
                <a:effectLst/>
                <a:latin typeface="Abadi" panose="020B0604020104020204" pitchFamily="34" charset="0"/>
              </a:rPr>
              <a:t>Cape Canaveral</a:t>
            </a:r>
            <a:r>
              <a:rPr lang="es-MX" sz="1600" b="0" i="0" u="none" strike="noStrike" dirty="0">
                <a:solidFill>
                  <a:srgbClr val="000000"/>
                </a:solidFill>
                <a:effectLst/>
                <a:latin typeface="Abadi" panose="020B0604020104020204" pitchFamily="34" charset="0"/>
              </a:rPr>
              <a:t>, used for Falcon 9 launches.</a:t>
            </a:r>
          </a:p>
          <a:p>
            <a:pPr algn="l">
              <a:buFont typeface="Arial" panose="020B0604020202020204" pitchFamily="34" charset="0"/>
              <a:buChar char="•"/>
            </a:pPr>
            <a:r>
              <a:rPr lang="es-MX" sz="1600" b="1" i="0" u="none" strike="noStrike" dirty="0">
                <a:solidFill>
                  <a:srgbClr val="000000"/>
                </a:solidFill>
                <a:effectLst/>
                <a:latin typeface="Abadi" panose="020B0604020104020204" pitchFamily="34" charset="0"/>
              </a:rPr>
              <a:t>VAFB SLC-4E</a:t>
            </a:r>
            <a:r>
              <a:rPr lang="es-MX" sz="1600" b="0" i="0" u="none" strike="noStrike" dirty="0">
                <a:solidFill>
                  <a:srgbClr val="000000"/>
                </a:solidFill>
                <a:effectLst/>
                <a:latin typeface="Abadi" panose="020B0604020104020204" pitchFamily="34" charset="0"/>
              </a:rPr>
              <a:t> is located at </a:t>
            </a:r>
            <a:r>
              <a:rPr lang="es-MX" sz="1600" b="1" i="0" u="none" strike="noStrike" dirty="0">
                <a:solidFill>
                  <a:srgbClr val="000000"/>
                </a:solidFill>
                <a:effectLst/>
                <a:latin typeface="Abadi" panose="020B0604020104020204" pitchFamily="34" charset="0"/>
              </a:rPr>
              <a:t>Vandenberg Space Force Base</a:t>
            </a:r>
            <a:r>
              <a:rPr lang="es-MX" sz="1600" b="0" i="0" u="none" strike="noStrike" dirty="0">
                <a:solidFill>
                  <a:srgbClr val="000000"/>
                </a:solidFill>
                <a:effectLst/>
                <a:latin typeface="Abadi" panose="020B0604020104020204" pitchFamily="34" charset="0"/>
              </a:rPr>
              <a:t>, used for polar orbits.</a:t>
            </a:r>
          </a:p>
          <a:p>
            <a:pPr algn="l">
              <a:buFont typeface="Arial" panose="020B0604020202020204" pitchFamily="34" charset="0"/>
              <a:buChar char="•"/>
            </a:pPr>
            <a:r>
              <a:rPr lang="es-MX" sz="1600" b="1" i="0" u="none" strike="noStrike" dirty="0">
                <a:solidFill>
                  <a:srgbClr val="000000"/>
                </a:solidFill>
                <a:effectLst/>
                <a:latin typeface="Abadi" panose="020B0604020104020204" pitchFamily="34" charset="0"/>
              </a:rPr>
              <a:t>KSC LC-39A</a:t>
            </a:r>
            <a:r>
              <a:rPr lang="es-MX" sz="1600" b="0" i="0" u="none" strike="noStrike" dirty="0">
                <a:solidFill>
                  <a:srgbClr val="000000"/>
                </a:solidFill>
                <a:effectLst/>
                <a:latin typeface="Abadi" panose="020B0604020104020204" pitchFamily="34" charset="0"/>
              </a:rPr>
              <a:t> is a historic pad at </a:t>
            </a:r>
            <a:r>
              <a:rPr lang="es-MX" sz="1600" b="1" i="0" u="none" strike="noStrike" dirty="0">
                <a:solidFill>
                  <a:srgbClr val="000000"/>
                </a:solidFill>
                <a:effectLst/>
                <a:latin typeface="Abadi" panose="020B0604020104020204" pitchFamily="34" charset="0"/>
              </a:rPr>
              <a:t>Kennedy Space Center</a:t>
            </a:r>
            <a:r>
              <a:rPr lang="es-MX" sz="1600" b="0" i="0" u="none" strike="noStrike" dirty="0">
                <a:solidFill>
                  <a:srgbClr val="000000"/>
                </a:solidFill>
                <a:effectLst/>
                <a:latin typeface="Abadi" panose="020B0604020104020204" pitchFamily="34" charset="0"/>
              </a:rPr>
              <a:t>, originally used for Apollo and Shuttle missions, now adapted for Falcon 9 and Falcon Heavy.</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2" name="Tabla 1">
            <a:extLst>
              <a:ext uri="{FF2B5EF4-FFF2-40B4-BE49-F238E27FC236}">
                <a16:creationId xmlns:a16="http://schemas.microsoft.com/office/drawing/2014/main" id="{BBB7567C-F648-6918-1134-6965C39E7C43}"/>
              </a:ext>
            </a:extLst>
          </p:cNvPr>
          <p:cNvGraphicFramePr>
            <a:graphicFrameLocks noGrp="1"/>
          </p:cNvGraphicFramePr>
          <p:nvPr>
            <p:extLst>
              <p:ext uri="{D42A27DB-BD31-4B8C-83A1-F6EECF244321}">
                <p14:modId xmlns:p14="http://schemas.microsoft.com/office/powerpoint/2010/main" val="1660105194"/>
              </p:ext>
            </p:extLst>
          </p:nvPr>
        </p:nvGraphicFramePr>
        <p:xfrm>
          <a:off x="182881" y="1825625"/>
          <a:ext cx="1894840" cy="1828800"/>
        </p:xfrm>
        <a:graphic>
          <a:graphicData uri="http://schemas.openxmlformats.org/drawingml/2006/table">
            <a:tbl>
              <a:tblPr/>
              <a:tblGrid>
                <a:gridCol w="1894840">
                  <a:extLst>
                    <a:ext uri="{9D8B030D-6E8A-4147-A177-3AD203B41FA5}">
                      <a16:colId xmlns:a16="http://schemas.microsoft.com/office/drawing/2014/main" val="1363372487"/>
                    </a:ext>
                  </a:extLst>
                </a:gridCol>
              </a:tblGrid>
              <a:tr h="0">
                <a:tc>
                  <a:txBody>
                    <a:bodyPr/>
                    <a:lstStyle/>
                    <a:p>
                      <a:pPr algn="r" fontAlgn="ctr"/>
                      <a:r>
                        <a:rPr lang="es-MX" b="1" dirty="0">
                          <a:effectLst/>
                        </a:rPr>
                        <a:t>Launch_Site</a:t>
                      </a:r>
                    </a:p>
                  </a:txBody>
                  <a:tcPr anchor="ctr">
                    <a:lnL>
                      <a:noFill/>
                    </a:lnL>
                    <a:lnR>
                      <a:noFill/>
                    </a:lnR>
                    <a:lnT>
                      <a:noFill/>
                    </a:lnT>
                    <a:lnB>
                      <a:noFill/>
                    </a:lnB>
                    <a:noFill/>
                  </a:tcPr>
                </a:tc>
                <a:extLst>
                  <a:ext uri="{0D108BD9-81ED-4DB2-BD59-A6C34878D82A}">
                    <a16:rowId xmlns:a16="http://schemas.microsoft.com/office/drawing/2014/main" val="2435922490"/>
                  </a:ext>
                </a:extLst>
              </a:tr>
              <a:tr h="0">
                <a:tc>
                  <a:txBody>
                    <a:bodyPr/>
                    <a:lstStyle/>
                    <a:p>
                      <a:pPr algn="r" fontAlgn="ctr"/>
                      <a:r>
                        <a:rPr lang="es-MX" dirty="0">
                          <a:effectLst/>
                        </a:rPr>
                        <a:t>CCAFS LC-40</a:t>
                      </a:r>
                    </a:p>
                  </a:txBody>
                  <a:tcPr anchor="ctr">
                    <a:lnL>
                      <a:noFill/>
                    </a:lnL>
                    <a:lnR>
                      <a:noFill/>
                    </a:lnR>
                    <a:lnT>
                      <a:noFill/>
                    </a:lnT>
                    <a:lnB>
                      <a:noFill/>
                    </a:lnB>
                    <a:noFill/>
                  </a:tcPr>
                </a:tc>
                <a:extLst>
                  <a:ext uri="{0D108BD9-81ED-4DB2-BD59-A6C34878D82A}">
                    <a16:rowId xmlns:a16="http://schemas.microsoft.com/office/drawing/2014/main" val="3815748386"/>
                  </a:ext>
                </a:extLst>
              </a:tr>
              <a:tr h="0">
                <a:tc>
                  <a:txBody>
                    <a:bodyPr/>
                    <a:lstStyle/>
                    <a:p>
                      <a:pPr algn="r" fontAlgn="ctr"/>
                      <a:r>
                        <a:rPr lang="es-MX" dirty="0">
                          <a:effectLst/>
                        </a:rPr>
                        <a:t>VAFB SLC-4E</a:t>
                      </a:r>
                    </a:p>
                  </a:txBody>
                  <a:tcPr anchor="ctr">
                    <a:lnL>
                      <a:noFill/>
                    </a:lnL>
                    <a:lnR>
                      <a:noFill/>
                    </a:lnR>
                    <a:lnT>
                      <a:noFill/>
                    </a:lnT>
                    <a:lnB>
                      <a:noFill/>
                    </a:lnB>
                    <a:noFill/>
                  </a:tcPr>
                </a:tc>
                <a:extLst>
                  <a:ext uri="{0D108BD9-81ED-4DB2-BD59-A6C34878D82A}">
                    <a16:rowId xmlns:a16="http://schemas.microsoft.com/office/drawing/2014/main" val="424136173"/>
                  </a:ext>
                </a:extLst>
              </a:tr>
              <a:tr h="0">
                <a:tc>
                  <a:txBody>
                    <a:bodyPr/>
                    <a:lstStyle/>
                    <a:p>
                      <a:pPr algn="r" fontAlgn="ctr"/>
                      <a:r>
                        <a:rPr lang="es-MX">
                          <a:effectLst/>
                        </a:rPr>
                        <a:t>KSC LC-39A</a:t>
                      </a:r>
                    </a:p>
                  </a:txBody>
                  <a:tcPr anchor="ctr">
                    <a:lnL>
                      <a:noFill/>
                    </a:lnL>
                    <a:lnR>
                      <a:noFill/>
                    </a:lnR>
                    <a:lnT>
                      <a:noFill/>
                    </a:lnT>
                    <a:lnB>
                      <a:noFill/>
                    </a:lnB>
                    <a:noFill/>
                  </a:tcPr>
                </a:tc>
                <a:extLst>
                  <a:ext uri="{0D108BD9-81ED-4DB2-BD59-A6C34878D82A}">
                    <a16:rowId xmlns:a16="http://schemas.microsoft.com/office/drawing/2014/main" val="2297282060"/>
                  </a:ext>
                </a:extLst>
              </a:tr>
              <a:tr h="0">
                <a:tc>
                  <a:txBody>
                    <a:bodyPr/>
                    <a:lstStyle/>
                    <a:p>
                      <a:pPr algn="r" fontAlgn="ctr"/>
                      <a:r>
                        <a:rPr lang="es-MX" dirty="0">
                          <a:effectLst/>
                        </a:rPr>
                        <a:t>CCAFS SLC-40</a:t>
                      </a:r>
                    </a:p>
                  </a:txBody>
                  <a:tcPr anchor="ctr">
                    <a:lnL>
                      <a:noFill/>
                    </a:lnL>
                    <a:lnR>
                      <a:noFill/>
                    </a:lnR>
                    <a:lnT>
                      <a:noFill/>
                    </a:lnT>
                    <a:lnB>
                      <a:noFill/>
                    </a:lnB>
                    <a:noFill/>
                  </a:tcPr>
                </a:tc>
                <a:extLst>
                  <a:ext uri="{0D108BD9-81ED-4DB2-BD59-A6C34878D82A}">
                    <a16:rowId xmlns:a16="http://schemas.microsoft.com/office/drawing/2014/main" val="255655871"/>
                  </a:ext>
                </a:extLst>
              </a:tr>
            </a:tbl>
          </a:graphicData>
        </a:graphic>
      </p:graphicFrame>
    </p:spTree>
    <p:extLst>
      <p:ext uri="{BB962C8B-B14F-4D97-AF65-F5344CB8AC3E}">
        <p14:creationId xmlns:p14="http://schemas.microsoft.com/office/powerpoint/2010/main" val="27278509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9" name="Imagen 8">
            <a:extLst>
              <a:ext uri="{FF2B5EF4-FFF2-40B4-BE49-F238E27FC236}">
                <a16:creationId xmlns:a16="http://schemas.microsoft.com/office/drawing/2014/main" id="{79B21459-A8DD-DB55-B44A-D2736829F7A9}"/>
              </a:ext>
            </a:extLst>
          </p:cNvPr>
          <p:cNvPicPr>
            <a:picLocks noChangeAspect="1"/>
          </p:cNvPicPr>
          <p:nvPr/>
        </p:nvPicPr>
        <p:blipFill>
          <a:blip r:embed="rId3"/>
          <a:stretch>
            <a:fillRect/>
          </a:stretch>
        </p:blipFill>
        <p:spPr>
          <a:xfrm>
            <a:off x="1320939" y="1711808"/>
            <a:ext cx="9550121" cy="412003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2A34F92D-6AF0-3BAC-F7F4-C4BBD791C24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43DC9B6-0E60-4005-024B-725E66F3A6BE}"/>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150586F1-3F4B-853E-98F5-7C4BB42F28A6}"/>
              </a:ext>
            </a:extLst>
          </p:cNvPr>
          <p:cNvSpPr>
            <a:spLocks noGrp="1"/>
          </p:cNvSpPr>
          <p:nvPr>
            <p:ph idx="4294967295"/>
          </p:nvPr>
        </p:nvSpPr>
        <p:spPr>
          <a:xfrm>
            <a:off x="1223962" y="1899920"/>
            <a:ext cx="9744075" cy="3860800"/>
          </a:xfrm>
          <a:prstGeom prst="rect">
            <a:avLst/>
          </a:prstGeom>
        </p:spPr>
        <p:txBody>
          <a:bodyPr>
            <a:noAutofit/>
          </a:bodyPr>
          <a:lstStyle/>
          <a:p>
            <a:pPr marL="0" indent="0" algn="l">
              <a:buNone/>
            </a:pPr>
            <a:r>
              <a:rPr lang="es-MX" sz="1600" b="1" i="0" u="none" strike="noStrike" dirty="0">
                <a:solidFill>
                  <a:srgbClr val="000000"/>
                </a:solidFill>
                <a:effectLst/>
                <a:latin typeface="Abadi" panose="020B0604020104020204" pitchFamily="34" charset="0"/>
              </a:rPr>
              <a:t>Key Observations:</a:t>
            </a:r>
          </a:p>
          <a:p>
            <a:r>
              <a:rPr lang="es-MX" sz="1600" b="1" i="0" u="none" strike="noStrike" dirty="0">
                <a:solidFill>
                  <a:srgbClr val="000000"/>
                </a:solidFill>
                <a:effectLst/>
                <a:latin typeface="Abadi" panose="020B0604020104020204" pitchFamily="34" charset="0"/>
              </a:rPr>
              <a:t>All launches were conducted at CCAFS LC-40</a:t>
            </a:r>
            <a:r>
              <a:rPr lang="es-MX" sz="1600" b="0" i="0" u="none" strike="noStrike" dirty="0">
                <a:solidFill>
                  <a:srgbClr val="000000"/>
                </a:solidFill>
                <a:effectLst/>
                <a:latin typeface="Abadi" panose="020B0604020104020204" pitchFamily="34" charset="0"/>
              </a:rPr>
              <a:t> – This confirms that SpaceX has been using this launch site for early Falcon 9 missions.</a:t>
            </a:r>
          </a:p>
          <a:p>
            <a:r>
              <a:rPr lang="es-MX" sz="1600" b="1" i="0" u="none" strike="noStrike" dirty="0">
                <a:solidFill>
                  <a:srgbClr val="000000"/>
                </a:solidFill>
                <a:effectLst/>
                <a:latin typeface="Abadi" panose="020B0604020104020204" pitchFamily="34" charset="0"/>
              </a:rPr>
              <a:t>Early missions targeted Low Earth Orbit (LEO), including the ISS.</a:t>
            </a:r>
            <a:endParaRPr lang="es-MX" sz="1600" b="0" i="0" u="none" strike="noStrike" dirty="0">
              <a:solidFill>
                <a:srgbClr val="000000"/>
              </a:solidFill>
              <a:effectLst/>
              <a:latin typeface="Abadi" panose="020B0604020104020204" pitchFamily="34" charset="0"/>
            </a:endParaRPr>
          </a:p>
          <a:p>
            <a:pPr lvl="1"/>
            <a:r>
              <a:rPr lang="es-MX" sz="1600" b="0" i="0" u="none" strike="noStrike" dirty="0">
                <a:solidFill>
                  <a:srgbClr val="000000"/>
                </a:solidFill>
                <a:effectLst/>
                <a:latin typeface="Abadi" panose="020B0604020104020204" pitchFamily="34" charset="0"/>
              </a:rPr>
              <a:t>Several missions were for NASA’s </a:t>
            </a:r>
            <a:r>
              <a:rPr lang="es-MX" sz="1600" b="1" i="0" u="none" strike="noStrike" dirty="0">
                <a:solidFill>
                  <a:srgbClr val="000000"/>
                </a:solidFill>
                <a:effectLst/>
                <a:latin typeface="Abadi" panose="020B0604020104020204" pitchFamily="34" charset="0"/>
              </a:rPr>
              <a:t>Commercial Orbital Transportation Services (COTS)</a:t>
            </a:r>
            <a:r>
              <a:rPr lang="es-MX" sz="1600" b="0" i="0" u="none" strike="noStrike" dirty="0">
                <a:solidFill>
                  <a:srgbClr val="000000"/>
                </a:solidFill>
                <a:effectLst/>
                <a:latin typeface="Abadi" panose="020B0604020104020204" pitchFamily="34" charset="0"/>
              </a:rPr>
              <a:t> and </a:t>
            </a:r>
            <a:r>
              <a:rPr lang="es-MX" sz="1600" b="1" i="0" u="none" strike="noStrike" dirty="0">
                <a:solidFill>
                  <a:srgbClr val="000000"/>
                </a:solidFill>
                <a:effectLst/>
                <a:latin typeface="Abadi" panose="020B0604020104020204" pitchFamily="34" charset="0"/>
              </a:rPr>
              <a:t>Commercial Resupply Services (CRS)</a:t>
            </a:r>
            <a:r>
              <a:rPr lang="es-MX" sz="1600" b="0" i="0" u="none" strike="noStrike" dirty="0">
                <a:solidFill>
                  <a:srgbClr val="000000"/>
                </a:solidFill>
                <a:effectLst/>
                <a:latin typeface="Abadi" panose="020B0604020104020204" pitchFamily="34" charset="0"/>
              </a:rPr>
              <a:t>.</a:t>
            </a:r>
          </a:p>
          <a:p>
            <a:r>
              <a:rPr lang="es-MX" sz="1600" b="1" i="0" u="none" strike="noStrike" dirty="0">
                <a:solidFill>
                  <a:srgbClr val="000000"/>
                </a:solidFill>
                <a:effectLst/>
                <a:latin typeface="Abadi" panose="020B0604020104020204" pitchFamily="34" charset="0"/>
              </a:rPr>
              <a:t>Mission success vs. landing failure:</a:t>
            </a:r>
            <a:endParaRPr lang="es-MX" sz="1600" b="0" i="0" u="none" strike="noStrike" dirty="0">
              <a:solidFill>
                <a:srgbClr val="000000"/>
              </a:solidFill>
              <a:effectLst/>
              <a:latin typeface="Abadi" panose="020B0604020104020204" pitchFamily="34" charset="0"/>
            </a:endParaRPr>
          </a:p>
          <a:p>
            <a:pPr lvl="1"/>
            <a:r>
              <a:rPr lang="es-MX" sz="1600" b="0" i="0" u="none" strike="noStrike" dirty="0">
                <a:solidFill>
                  <a:srgbClr val="000000"/>
                </a:solidFill>
                <a:effectLst/>
                <a:latin typeface="Abadi" panose="020B0604020104020204" pitchFamily="34" charset="0"/>
              </a:rPr>
              <a:t>While </a:t>
            </a:r>
            <a:r>
              <a:rPr lang="es-MX" sz="1600" b="1" i="0" u="none" strike="noStrike" dirty="0">
                <a:solidFill>
                  <a:srgbClr val="000000"/>
                </a:solidFill>
                <a:effectLst/>
                <a:latin typeface="Abadi" panose="020B0604020104020204" pitchFamily="34" charset="0"/>
              </a:rPr>
              <a:t>all missions listed were successful</a:t>
            </a:r>
            <a:r>
              <a:rPr lang="es-MX" sz="1600" b="0" i="0" u="none" strike="noStrike" dirty="0">
                <a:solidFill>
                  <a:srgbClr val="000000"/>
                </a:solidFill>
                <a:effectLst/>
                <a:latin typeface="Abadi" panose="020B0604020104020204" pitchFamily="34" charset="0"/>
              </a:rPr>
              <a:t>, early booster landings </a:t>
            </a:r>
            <a:r>
              <a:rPr lang="es-MX" sz="1600" b="1" i="0" u="none" strike="noStrike" dirty="0">
                <a:solidFill>
                  <a:srgbClr val="000000"/>
                </a:solidFill>
                <a:effectLst/>
                <a:latin typeface="Abadi" panose="020B0604020104020204" pitchFamily="34" charset="0"/>
              </a:rPr>
              <a:t>failed (parachute issue)</a:t>
            </a:r>
            <a:r>
              <a:rPr lang="es-MX" sz="1600" b="0" i="0" u="none" strike="noStrike" dirty="0">
                <a:solidFill>
                  <a:srgbClr val="000000"/>
                </a:solidFill>
                <a:effectLst/>
                <a:latin typeface="Abadi" panose="020B0604020104020204" pitchFamily="34" charset="0"/>
              </a:rPr>
              <a:t> or were </a:t>
            </a:r>
            <a:r>
              <a:rPr lang="es-MX" sz="1600" b="1" i="0" u="none" strike="noStrike" dirty="0">
                <a:solidFill>
                  <a:srgbClr val="000000"/>
                </a:solidFill>
                <a:effectLst/>
                <a:latin typeface="Abadi" panose="020B0604020104020204" pitchFamily="34" charset="0"/>
              </a:rPr>
              <a:t>not attempted</a:t>
            </a:r>
            <a:r>
              <a:rPr lang="es-MX" sz="1600" b="0" i="0" u="none" strike="noStrike" dirty="0">
                <a:solidFill>
                  <a:srgbClr val="000000"/>
                </a:solidFill>
                <a:effectLst/>
                <a:latin typeface="Abadi" panose="020B0604020104020204" pitchFamily="34" charset="0"/>
              </a:rPr>
              <a:t>.</a:t>
            </a:r>
          </a:p>
          <a:p>
            <a:r>
              <a:rPr lang="es-MX" sz="1600" b="1" i="0" u="none" strike="noStrike" dirty="0">
                <a:solidFill>
                  <a:srgbClr val="000000"/>
                </a:solidFill>
                <a:effectLst/>
                <a:latin typeface="Abadi" panose="020B0604020104020204" pitchFamily="34" charset="0"/>
              </a:rPr>
              <a:t>Payload mass varies</a:t>
            </a:r>
            <a:r>
              <a:rPr lang="es-MX" sz="1600" b="0" i="0" u="none" strike="noStrike" dirty="0">
                <a:solidFill>
                  <a:srgbClr val="000000"/>
                </a:solidFill>
                <a:effectLst/>
                <a:latin typeface="Abadi" panose="020B0604020104020204" pitchFamily="34" charset="0"/>
              </a:rPr>
              <a:t>, with some missions carrying </a:t>
            </a:r>
            <a:r>
              <a:rPr lang="es-MX" sz="1600" b="1" i="0" u="none" strike="noStrike" dirty="0">
                <a:solidFill>
                  <a:srgbClr val="000000"/>
                </a:solidFill>
                <a:effectLst/>
                <a:latin typeface="Abadi" panose="020B0604020104020204" pitchFamily="34" charset="0"/>
              </a:rPr>
              <a:t>no payload mass (0 kg)</a:t>
            </a:r>
            <a:r>
              <a:rPr lang="es-MX" sz="1600" b="0" i="0" u="none" strike="noStrike" dirty="0">
                <a:solidFill>
                  <a:srgbClr val="000000"/>
                </a:solidFill>
                <a:effectLst/>
                <a:latin typeface="Abadi" panose="020B0604020104020204" pitchFamily="34" charset="0"/>
              </a:rPr>
              <a:t>, likely test missions.</a:t>
            </a:r>
          </a:p>
          <a:p>
            <a:pPr marL="0" indent="0" algn="l">
              <a:buNone/>
            </a:pPr>
            <a:r>
              <a:rPr lang="es-MX" sz="1600" b="1" i="0" u="none" strike="noStrike" dirty="0">
                <a:solidFill>
                  <a:srgbClr val="000000"/>
                </a:solidFill>
                <a:effectLst/>
                <a:latin typeface="Abadi" panose="020B0604020104020204" pitchFamily="34" charset="0"/>
              </a:rPr>
              <a:t>Conclusion:</a:t>
            </a:r>
          </a:p>
          <a:p>
            <a:pPr algn="l"/>
            <a:r>
              <a:rPr lang="es-MX" sz="1600" b="0" i="0" u="none" strike="noStrike" dirty="0">
                <a:solidFill>
                  <a:srgbClr val="000000"/>
                </a:solidFill>
                <a:effectLst/>
                <a:latin typeface="Abadi" panose="020B0604020104020204" pitchFamily="34" charset="0"/>
              </a:rPr>
              <a:t>This query provides insight into SpaceX’s early launches from </a:t>
            </a:r>
            <a:r>
              <a:rPr lang="es-MX" sz="1600" b="1" i="0" u="none" strike="noStrike" dirty="0">
                <a:solidFill>
                  <a:srgbClr val="000000"/>
                </a:solidFill>
                <a:effectLst/>
                <a:latin typeface="Abadi" panose="020B0604020104020204" pitchFamily="34" charset="0"/>
              </a:rPr>
              <a:t>Cape Canaveral</a:t>
            </a:r>
            <a:r>
              <a:rPr lang="es-MX" sz="1600" b="0" i="0" u="none" strike="noStrike" dirty="0">
                <a:solidFill>
                  <a:srgbClr val="000000"/>
                </a:solidFill>
                <a:effectLst/>
                <a:latin typeface="Abadi" panose="020B0604020104020204" pitchFamily="34" charset="0"/>
              </a:rPr>
              <a:t>, focusing on NASA partnerships and highlighting the evolution of booster recovery attempts.</a:t>
            </a:r>
          </a:p>
        </p:txBody>
      </p:sp>
      <p:sp>
        <p:nvSpPr>
          <p:cNvPr id="3" name="Title 1">
            <a:extLst>
              <a:ext uri="{FF2B5EF4-FFF2-40B4-BE49-F238E27FC236}">
                <a16:creationId xmlns:a16="http://schemas.microsoft.com/office/drawing/2014/main" id="{82FBF062-97B3-AB9D-4125-75F1EDEA63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106536137"/>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graphicFrame>
        <p:nvGraphicFramePr>
          <p:cNvPr id="2" name="Tabla 1">
            <a:extLst>
              <a:ext uri="{FF2B5EF4-FFF2-40B4-BE49-F238E27FC236}">
                <a16:creationId xmlns:a16="http://schemas.microsoft.com/office/drawing/2014/main" id="{41E45C30-5117-2042-61F8-10E17AA1BFA6}"/>
              </a:ext>
            </a:extLst>
          </p:cNvPr>
          <p:cNvGraphicFramePr>
            <a:graphicFrameLocks noGrp="1"/>
          </p:cNvGraphicFramePr>
          <p:nvPr>
            <p:extLst>
              <p:ext uri="{D42A27DB-BD31-4B8C-83A1-F6EECF244321}">
                <p14:modId xmlns:p14="http://schemas.microsoft.com/office/powerpoint/2010/main" val="960957823"/>
              </p:ext>
            </p:extLst>
          </p:nvPr>
        </p:nvGraphicFramePr>
        <p:xfrm>
          <a:off x="1153160" y="2223294"/>
          <a:ext cx="2362200" cy="670560"/>
        </p:xfrm>
        <a:graphic>
          <a:graphicData uri="http://schemas.openxmlformats.org/drawingml/2006/table">
            <a:tbl>
              <a:tblPr/>
              <a:tblGrid>
                <a:gridCol w="2362200">
                  <a:extLst>
                    <a:ext uri="{9D8B030D-6E8A-4147-A177-3AD203B41FA5}">
                      <a16:colId xmlns:a16="http://schemas.microsoft.com/office/drawing/2014/main" val="3564013984"/>
                    </a:ext>
                  </a:extLst>
                </a:gridCol>
              </a:tblGrid>
              <a:tr h="0">
                <a:tc>
                  <a:txBody>
                    <a:bodyPr/>
                    <a:lstStyle/>
                    <a:p>
                      <a:r>
                        <a:rPr lang="es-MX" sz="1600" dirty="0">
                          <a:latin typeface="Abadi" panose="020B0604020104020204" pitchFamily="34" charset="0"/>
                        </a:rPr>
                        <a:t>Total_Payload_Mass (kg)</a:t>
                      </a:r>
                    </a:p>
                  </a:txBody>
                  <a:tcPr anchor="ctr">
                    <a:lnL>
                      <a:noFill/>
                    </a:lnL>
                    <a:lnR>
                      <a:noFill/>
                    </a:lnR>
                    <a:lnT>
                      <a:noFill/>
                    </a:lnT>
                    <a:lnB>
                      <a:noFill/>
                    </a:lnB>
                    <a:noFill/>
                  </a:tcPr>
                </a:tc>
                <a:extLst>
                  <a:ext uri="{0D108BD9-81ED-4DB2-BD59-A6C34878D82A}">
                    <a16:rowId xmlns:a16="http://schemas.microsoft.com/office/drawing/2014/main" val="4066434305"/>
                  </a:ext>
                </a:extLst>
              </a:tr>
              <a:tr h="0">
                <a:tc>
                  <a:txBody>
                    <a:bodyPr/>
                    <a:lstStyle/>
                    <a:p>
                      <a:r>
                        <a:rPr lang="es-MX" sz="1600" b="1" dirty="0">
                          <a:latin typeface="Abadi" panose="020B0604020104020204" pitchFamily="34" charset="0"/>
                        </a:rPr>
                        <a:t>48,213</a:t>
                      </a:r>
                      <a:endParaRPr lang="es-MX" sz="1600" dirty="0">
                        <a:latin typeface="Abadi" panose="020B0604020104020204" pitchFamily="34" charset="0"/>
                      </a:endParaRPr>
                    </a:p>
                  </a:txBody>
                  <a:tcPr anchor="ctr">
                    <a:lnL>
                      <a:noFill/>
                    </a:lnL>
                    <a:lnR>
                      <a:noFill/>
                    </a:lnR>
                    <a:lnT>
                      <a:noFill/>
                    </a:lnT>
                    <a:lnB>
                      <a:noFill/>
                    </a:lnB>
                    <a:noFill/>
                  </a:tcPr>
                </a:tc>
                <a:extLst>
                  <a:ext uri="{0D108BD9-81ED-4DB2-BD59-A6C34878D82A}">
                    <a16:rowId xmlns:a16="http://schemas.microsoft.com/office/drawing/2014/main" val="3916487161"/>
                  </a:ext>
                </a:extLst>
              </a:tr>
            </a:tbl>
          </a:graphicData>
        </a:graphic>
      </p:graphicFrame>
      <p:sp>
        <p:nvSpPr>
          <p:cNvPr id="6" name="Rectangle 1">
            <a:extLst>
              <a:ext uri="{FF2B5EF4-FFF2-40B4-BE49-F238E27FC236}">
                <a16:creationId xmlns:a16="http://schemas.microsoft.com/office/drawing/2014/main" id="{B733039D-9E11-72B6-0A6E-D95DFAA5D0D0}"/>
              </a:ext>
            </a:extLst>
          </p:cNvPr>
          <p:cNvSpPr>
            <a:spLocks noChangeArrowheads="1"/>
          </p:cNvSpPr>
          <p:nvPr/>
        </p:nvSpPr>
        <p:spPr bwMode="auto">
          <a:xfrm>
            <a:off x="4246880" y="1825972"/>
            <a:ext cx="607568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600" b="1" i="0" u="none" strike="noStrike" cap="none" normalizeH="0" baseline="0" dirty="0">
                <a:ln>
                  <a:noFill/>
                </a:ln>
                <a:solidFill>
                  <a:srgbClr val="000000"/>
                </a:solidFill>
                <a:effectLst/>
                <a:latin typeface="Abadi" panose="020B0604020104020204" pitchFamily="34" charset="0"/>
              </a:rPr>
              <a:t>Interpretation: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rgbClr val="000000"/>
                </a:solidFill>
                <a:effectLst/>
                <a:latin typeface="Abadi" panose="020B0604020104020204" pitchFamily="34" charset="0"/>
              </a:rPr>
              <a:t>The total payload mass transported by SpaceX for </a:t>
            </a:r>
            <a:r>
              <a:rPr kumimoji="0" lang="es-MX" altLang="es-MX" sz="1600" b="1" i="0" u="none" strike="noStrike" cap="none" normalizeH="0" baseline="0" dirty="0">
                <a:ln>
                  <a:noFill/>
                </a:ln>
                <a:solidFill>
                  <a:srgbClr val="000000"/>
                </a:solidFill>
                <a:effectLst/>
                <a:latin typeface="Abadi" panose="020B0604020104020204" pitchFamily="34" charset="0"/>
              </a:rPr>
              <a:t>NASA's CRS missions</a:t>
            </a:r>
            <a:r>
              <a:rPr kumimoji="0" lang="es-MX" altLang="es-MX" sz="1600" b="0" i="0" u="none" strike="noStrike" cap="none" normalizeH="0" baseline="0" dirty="0">
                <a:ln>
                  <a:noFill/>
                </a:ln>
                <a:solidFill>
                  <a:srgbClr val="000000"/>
                </a:solidFill>
                <a:effectLst/>
                <a:latin typeface="Abadi" panose="020B0604020104020204" pitchFamily="34" charset="0"/>
              </a:rPr>
              <a:t> is </a:t>
            </a:r>
            <a:r>
              <a:rPr kumimoji="0" lang="es-MX" altLang="es-MX" sz="1600" b="1" i="0" u="none" strike="noStrike" cap="none" normalizeH="0" baseline="0" dirty="0">
                <a:ln>
                  <a:noFill/>
                </a:ln>
                <a:solidFill>
                  <a:srgbClr val="000000"/>
                </a:solidFill>
                <a:effectLst/>
                <a:latin typeface="Abadi" panose="020B0604020104020204" pitchFamily="34" charset="0"/>
              </a:rPr>
              <a:t>48,213 kg</a:t>
            </a:r>
            <a:r>
              <a:rPr kumimoji="0" lang="es-MX" altLang="es-MX" sz="1600" b="0" i="0" u="none" strike="noStrike" cap="none" normalizeH="0" baseline="0" dirty="0">
                <a:ln>
                  <a:noFill/>
                </a:ln>
                <a:solidFill>
                  <a:srgbClr val="000000"/>
                </a:solidFill>
                <a:effectLst/>
                <a:latin typeface="Abadi" panose="020B0604020104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rgbClr val="000000"/>
                </a:solidFill>
                <a:effectLst/>
                <a:latin typeface="Abadi" panose="020B0604020104020204" pitchFamily="34" charset="0"/>
              </a:rPr>
              <a:t>This confirms that SpaceX played a significant role in delivering cargo to the </a:t>
            </a:r>
            <a:r>
              <a:rPr kumimoji="0" lang="es-MX" altLang="es-MX" sz="1600" b="1" i="0" u="none" strike="noStrike" cap="none" normalizeH="0" baseline="0" dirty="0">
                <a:ln>
                  <a:noFill/>
                </a:ln>
                <a:solidFill>
                  <a:srgbClr val="000000"/>
                </a:solidFill>
                <a:effectLst/>
                <a:latin typeface="Abadi" panose="020B0604020104020204" pitchFamily="34" charset="0"/>
              </a:rPr>
              <a:t>International Space Station (ISS)</a:t>
            </a:r>
            <a:r>
              <a:rPr kumimoji="0" lang="es-MX" altLang="es-MX" sz="1600" b="0" i="0" u="none" strike="noStrike" cap="none" normalizeH="0" baseline="0" dirty="0">
                <a:ln>
                  <a:noFill/>
                </a:ln>
                <a:solidFill>
                  <a:srgbClr val="000000"/>
                </a:solidFill>
                <a:effectLst/>
                <a:latin typeface="Abadi" panose="020B0604020104020204" pitchFamily="34" charset="0"/>
              </a:rPr>
              <a:t>under NASA’s </a:t>
            </a:r>
            <a:r>
              <a:rPr kumimoji="0" lang="es-MX" altLang="es-MX" sz="1600" b="1" i="0" u="none" strike="noStrike" cap="none" normalizeH="0" baseline="0" dirty="0">
                <a:ln>
                  <a:noFill/>
                </a:ln>
                <a:solidFill>
                  <a:srgbClr val="000000"/>
                </a:solidFill>
                <a:effectLst/>
                <a:latin typeface="Abadi" panose="020B0604020104020204" pitchFamily="34" charset="0"/>
              </a:rPr>
              <a:t>CRS program</a:t>
            </a:r>
            <a:r>
              <a:rPr kumimoji="0" lang="es-MX" altLang="es-MX" sz="1600" b="0" i="0" u="none" strike="noStrike" cap="none" normalizeH="0" baseline="0" dirty="0">
                <a:ln>
                  <a:noFill/>
                </a:ln>
                <a:solidFill>
                  <a:srgbClr val="000000"/>
                </a:solidFill>
                <a:effectLst/>
                <a:latin typeface="Abadi" panose="020B0604020104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a:ln>
                  <a:noFill/>
                </a:ln>
                <a:solidFill>
                  <a:srgbClr val="000000"/>
                </a:solidFill>
                <a:effectLst/>
                <a:latin typeface="Abadi" panose="020B0604020104020204" pitchFamily="34" charset="0"/>
              </a:rPr>
              <a:t>CRS missions typically deliver </a:t>
            </a:r>
            <a:r>
              <a:rPr kumimoji="0" lang="es-MX" altLang="es-MX" sz="1600" b="1" i="0" u="none" strike="noStrike" cap="none" normalizeH="0" baseline="0" dirty="0">
                <a:ln>
                  <a:noFill/>
                </a:ln>
                <a:solidFill>
                  <a:srgbClr val="000000"/>
                </a:solidFill>
                <a:effectLst/>
                <a:latin typeface="Abadi" panose="020B0604020104020204" pitchFamily="34" charset="0"/>
              </a:rPr>
              <a:t>supplies, scientific experiments, and equipment</a:t>
            </a:r>
            <a:r>
              <a:rPr kumimoji="0" lang="es-MX" altLang="es-MX" sz="1600" b="0" i="0" u="none" strike="noStrike" cap="none" normalizeH="0" baseline="0" dirty="0">
                <a:ln>
                  <a:noFill/>
                </a:ln>
                <a:solidFill>
                  <a:srgbClr val="000000"/>
                </a:solidFill>
                <a:effectLst/>
                <a:latin typeface="Abadi" panose="020B0604020104020204" pitchFamily="34" charset="0"/>
              </a:rPr>
              <a:t> to the ISS.</a:t>
            </a: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600" b="1" i="0" u="none" strike="noStrike" cap="none" normalizeH="0" baseline="0" dirty="0">
                <a:ln>
                  <a:noFill/>
                </a:ln>
                <a:solidFill>
                  <a:srgbClr val="000000"/>
                </a:solidFill>
                <a:effectLst/>
                <a:latin typeface="Abadi" panose="020B0604020104020204" pitchFamily="34" charset="0"/>
              </a:rPr>
              <a:t>Conclusion: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600" b="0" i="0" u="none" strike="noStrike" cap="none" normalizeH="0" baseline="0" dirty="0">
                <a:ln>
                  <a:noFill/>
                </a:ln>
                <a:solidFill>
                  <a:srgbClr val="000000"/>
                </a:solidFill>
                <a:effectLst/>
                <a:latin typeface="Abadi" panose="020B0604020104020204" pitchFamily="34" charset="0"/>
              </a:rPr>
              <a:t>This data highlights SpaceX’s contribution to NASA’s resupply missions, emphasizing the </a:t>
            </a:r>
            <a:r>
              <a:rPr kumimoji="0" lang="es-MX" altLang="es-MX" sz="1600" b="1" i="0" u="none" strike="noStrike" cap="none" normalizeH="0" baseline="0" dirty="0">
                <a:ln>
                  <a:noFill/>
                </a:ln>
                <a:solidFill>
                  <a:srgbClr val="000000"/>
                </a:solidFill>
                <a:effectLst/>
                <a:latin typeface="Abadi" panose="020B0604020104020204" pitchFamily="34" charset="0"/>
              </a:rPr>
              <a:t>reliability of Falcon 9</a:t>
            </a:r>
            <a:r>
              <a:rPr kumimoji="0" lang="es-MX" altLang="es-MX" sz="1600" b="0" i="0" u="none" strike="noStrike" cap="none" normalizeH="0" baseline="0" dirty="0">
                <a:ln>
                  <a:noFill/>
                </a:ln>
                <a:solidFill>
                  <a:srgbClr val="000000"/>
                </a:solidFill>
                <a:effectLst/>
                <a:latin typeface="Abadi" panose="020B0604020104020204" pitchFamily="34" charset="0"/>
              </a:rPr>
              <a:t> in supporting ISS operations.</a:t>
            </a:r>
            <a:endParaRPr kumimoji="0" lang="es-MX" altLang="es-MX" sz="1600" b="0" i="0" u="none" strike="noStrike" cap="none" normalizeH="0" baseline="0" dirty="0">
              <a:ln>
                <a:noFill/>
              </a:ln>
              <a:solidFill>
                <a:schemeClr val="tx1"/>
              </a:solidFill>
              <a:effectLst/>
              <a:latin typeface="Abadi" panose="020B0604020104020204" pitchFamily="34" charset="0"/>
            </a:endParaRPr>
          </a:p>
        </p:txBody>
      </p:sp>
    </p:spTree>
    <p:extLst>
      <p:ext uri="{BB962C8B-B14F-4D97-AF65-F5344CB8AC3E}">
        <p14:creationId xmlns:p14="http://schemas.microsoft.com/office/powerpoint/2010/main" val="40100147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852790" y="1990408"/>
            <a:ext cx="7447279" cy="3132455"/>
          </a:xfrm>
          <a:prstGeom prst="rect">
            <a:avLst/>
          </a:prstGeom>
        </p:spPr>
        <p:txBody>
          <a:bodyPr>
            <a:normAutofit/>
          </a:bodyPr>
          <a:lstStyle/>
          <a:p>
            <a:pPr marL="0" indent="0" algn="l">
              <a:buNone/>
            </a:pPr>
            <a:r>
              <a:rPr lang="es-MX" sz="1600" b="1" i="0" u="none" strike="noStrike" dirty="0">
                <a:solidFill>
                  <a:srgbClr val="000000"/>
                </a:solidFill>
                <a:effectLst/>
                <a:latin typeface="Abadi" panose="020B0604020104020204" pitchFamily="34" charset="0"/>
              </a:rPr>
              <a:t>Interpretation:</a:t>
            </a:r>
          </a:p>
          <a:p>
            <a:pPr algn="l">
              <a:buFont typeface="Arial" panose="020B0604020202020204" pitchFamily="34" charset="0"/>
              <a:buChar char="•"/>
            </a:pPr>
            <a:r>
              <a:rPr lang="es-MX" sz="1600" b="0" i="0" u="none" strike="noStrike" dirty="0">
                <a:solidFill>
                  <a:srgbClr val="000000"/>
                </a:solidFill>
                <a:effectLst/>
                <a:latin typeface="Abadi" panose="020B0604020104020204" pitchFamily="34" charset="0"/>
              </a:rPr>
              <a:t>The </a:t>
            </a:r>
            <a:r>
              <a:rPr lang="es-MX" sz="1600" b="1" i="0" u="none" strike="noStrike" dirty="0">
                <a:solidFill>
                  <a:srgbClr val="000000"/>
                </a:solidFill>
                <a:effectLst/>
                <a:latin typeface="Abadi" panose="020B0604020104020204" pitchFamily="34" charset="0"/>
              </a:rPr>
              <a:t>F9 v1.1</a:t>
            </a:r>
            <a:r>
              <a:rPr lang="es-MX" sz="1600" b="0" i="0" u="none" strike="noStrike" dirty="0">
                <a:solidFill>
                  <a:srgbClr val="000000"/>
                </a:solidFill>
                <a:effectLst/>
                <a:latin typeface="Abadi" panose="020B0604020104020204" pitchFamily="34" charset="0"/>
              </a:rPr>
              <a:t> booster carried an average payload of </a:t>
            </a:r>
            <a:r>
              <a:rPr lang="es-MX" sz="1600" b="1" i="0" u="none" strike="noStrike" dirty="0">
                <a:solidFill>
                  <a:srgbClr val="000000"/>
                </a:solidFill>
                <a:effectLst/>
                <a:latin typeface="Abadi" panose="020B0604020104020204" pitchFamily="34" charset="0"/>
              </a:rPr>
              <a:t>2,928.4 kg</a:t>
            </a:r>
            <a:r>
              <a:rPr lang="es-MX" sz="1600" b="0" i="0" u="none" strike="noStrike" dirty="0">
                <a:solidFill>
                  <a:srgbClr val="000000"/>
                </a:solidFill>
                <a:effectLst/>
                <a:latin typeface="Abadi" panose="020B0604020104020204" pitchFamily="34" charset="0"/>
              </a:rPr>
              <a:t> per mission.</a:t>
            </a:r>
          </a:p>
          <a:p>
            <a:pPr algn="l">
              <a:buFont typeface="Arial" panose="020B0604020202020204" pitchFamily="34" charset="0"/>
              <a:buChar char="•"/>
            </a:pPr>
            <a:r>
              <a:rPr lang="es-MX" sz="1600" b="0" i="0" u="none" strike="noStrike" dirty="0">
                <a:solidFill>
                  <a:srgbClr val="000000"/>
                </a:solidFill>
                <a:effectLst/>
                <a:latin typeface="Abadi" panose="020B0604020104020204" pitchFamily="34" charset="0"/>
              </a:rPr>
              <a:t>This booster version was an upgraded variant of Falcon 9, designed for </a:t>
            </a:r>
            <a:r>
              <a:rPr lang="es-MX" sz="1600" b="1" i="0" u="none" strike="noStrike" dirty="0">
                <a:solidFill>
                  <a:srgbClr val="000000"/>
                </a:solidFill>
                <a:effectLst/>
                <a:latin typeface="Abadi" panose="020B0604020104020204" pitchFamily="34" charset="0"/>
              </a:rPr>
              <a:t>higher payload capacity and improved performance</a:t>
            </a:r>
            <a:r>
              <a:rPr lang="es-MX" sz="1600" b="0" i="0" u="none" strike="noStrike" dirty="0">
                <a:solidFill>
                  <a:srgbClr val="000000"/>
                </a:solidFill>
                <a:effectLst/>
                <a:latin typeface="Abadi" panose="020B0604020104020204" pitchFamily="34" charset="0"/>
              </a:rPr>
              <a:t>.</a:t>
            </a:r>
          </a:p>
          <a:p>
            <a:pPr algn="l">
              <a:buFont typeface="Arial" panose="020B0604020202020204" pitchFamily="34" charset="0"/>
              <a:buChar char="•"/>
            </a:pPr>
            <a:r>
              <a:rPr lang="es-MX" sz="1600" b="0" i="0" u="none" strike="noStrike" dirty="0">
                <a:solidFill>
                  <a:srgbClr val="000000"/>
                </a:solidFill>
                <a:effectLst/>
                <a:latin typeface="Abadi" panose="020B0604020104020204" pitchFamily="34" charset="0"/>
              </a:rPr>
              <a:t>It was </a:t>
            </a:r>
            <a:r>
              <a:rPr lang="es-MX" sz="1600" b="1" i="0" u="none" strike="noStrike" dirty="0">
                <a:solidFill>
                  <a:srgbClr val="000000"/>
                </a:solidFill>
                <a:effectLst/>
                <a:latin typeface="Abadi" panose="020B0604020104020204" pitchFamily="34" charset="0"/>
              </a:rPr>
              <a:t>first introduced in 2013</a:t>
            </a:r>
            <a:r>
              <a:rPr lang="es-MX" sz="1600" b="0" i="0" u="none" strike="noStrike" dirty="0">
                <a:solidFill>
                  <a:srgbClr val="000000"/>
                </a:solidFill>
                <a:effectLst/>
                <a:latin typeface="Abadi" panose="020B0604020104020204" pitchFamily="34" charset="0"/>
              </a:rPr>
              <a:t> and featured </a:t>
            </a:r>
            <a:r>
              <a:rPr lang="es-MX" sz="1600" b="1" i="0" u="none" strike="noStrike" dirty="0">
                <a:solidFill>
                  <a:srgbClr val="000000"/>
                </a:solidFill>
                <a:effectLst/>
                <a:latin typeface="Abadi" panose="020B0604020104020204" pitchFamily="34" charset="0"/>
              </a:rPr>
              <a:t>increased thrust and structural enhancements</a:t>
            </a:r>
            <a:r>
              <a:rPr lang="es-MX" sz="1600" b="0" i="0" u="none" strike="noStrike" dirty="0">
                <a:solidFill>
                  <a:srgbClr val="000000"/>
                </a:solidFill>
                <a:effectLst/>
                <a:latin typeface="Abadi" panose="020B0604020104020204" pitchFamily="34" charset="0"/>
              </a:rPr>
              <a:t> compared to the original Falcon 9.</a:t>
            </a:r>
          </a:p>
          <a:p>
            <a:pPr marL="0" indent="0" algn="l">
              <a:buNone/>
            </a:pPr>
            <a:r>
              <a:rPr lang="es-MX" sz="1600" b="1" i="0" u="none" strike="noStrike" dirty="0">
                <a:solidFill>
                  <a:srgbClr val="000000"/>
                </a:solidFill>
                <a:effectLst/>
                <a:latin typeface="Abadi" panose="020B0604020104020204" pitchFamily="34" charset="0"/>
              </a:rPr>
              <a:t>Conclusion:</a:t>
            </a:r>
          </a:p>
          <a:p>
            <a:pPr algn="l"/>
            <a:r>
              <a:rPr lang="es-MX" sz="1600" b="0" i="0" u="none" strike="noStrike" dirty="0">
                <a:solidFill>
                  <a:srgbClr val="000000"/>
                </a:solidFill>
                <a:effectLst/>
                <a:latin typeface="Abadi" panose="020B0604020104020204" pitchFamily="34" charset="0"/>
              </a:rPr>
              <a:t>The </a:t>
            </a:r>
            <a:r>
              <a:rPr lang="es-MX" sz="1600" b="1" i="0" u="none" strike="noStrike" dirty="0">
                <a:solidFill>
                  <a:srgbClr val="000000"/>
                </a:solidFill>
                <a:effectLst/>
                <a:latin typeface="Abadi" panose="020B0604020104020204" pitchFamily="34" charset="0"/>
              </a:rPr>
              <a:t>F9 v1.1</a:t>
            </a:r>
            <a:r>
              <a:rPr lang="es-MX" sz="1600" b="0" i="0" u="none" strike="noStrike" dirty="0">
                <a:solidFill>
                  <a:srgbClr val="000000"/>
                </a:solidFill>
                <a:effectLst/>
                <a:latin typeface="Abadi" panose="020B0604020104020204" pitchFamily="34" charset="0"/>
              </a:rPr>
              <a:t> demonstrated </a:t>
            </a:r>
            <a:r>
              <a:rPr lang="es-MX" sz="1600" b="1" i="0" u="none" strike="noStrike" dirty="0">
                <a:solidFill>
                  <a:srgbClr val="000000"/>
                </a:solidFill>
                <a:effectLst/>
                <a:latin typeface="Abadi" panose="020B0604020104020204" pitchFamily="34" charset="0"/>
              </a:rPr>
              <a:t>consistent payload performance</a:t>
            </a:r>
            <a:r>
              <a:rPr lang="es-MX" sz="1600" b="0" i="0" u="none" strike="noStrike" dirty="0">
                <a:solidFill>
                  <a:srgbClr val="000000"/>
                </a:solidFill>
                <a:effectLst/>
                <a:latin typeface="Abadi" panose="020B0604020104020204" pitchFamily="34" charset="0"/>
              </a:rPr>
              <a:t>, supporting various missions to </a:t>
            </a:r>
            <a:r>
              <a:rPr lang="es-MX" sz="1600" b="1" i="0" u="none" strike="noStrike" dirty="0">
                <a:solidFill>
                  <a:srgbClr val="000000"/>
                </a:solidFill>
                <a:effectLst/>
                <a:latin typeface="Abadi" panose="020B0604020104020204" pitchFamily="34" charset="0"/>
              </a:rPr>
              <a:t>Low Earth Orbit (LEO) and Geostationary Transfer Orbit (GTO)</a:t>
            </a:r>
            <a:r>
              <a:rPr lang="es-MX" sz="1600" b="0" i="0" u="none" strike="noStrike" dirty="0">
                <a:solidFill>
                  <a:srgbClr val="000000"/>
                </a:solidFill>
                <a:effectLst/>
                <a:latin typeface="Abadi" panose="020B0604020104020204" pitchFamily="34" charset="0"/>
              </a:rPr>
              <a:t> before later versions, like </a:t>
            </a:r>
            <a:r>
              <a:rPr lang="es-MX" sz="1600" b="1" i="0" u="none" strike="noStrike" dirty="0">
                <a:solidFill>
                  <a:srgbClr val="000000"/>
                </a:solidFill>
                <a:effectLst/>
                <a:latin typeface="Abadi" panose="020B0604020104020204" pitchFamily="34" charset="0"/>
              </a:rPr>
              <a:t>F9 v1.2 (Full Thrust),</a:t>
            </a:r>
            <a:r>
              <a:rPr lang="es-MX" sz="1600" b="0" i="0" u="none" strike="noStrike" dirty="0">
                <a:solidFill>
                  <a:srgbClr val="000000"/>
                </a:solidFill>
                <a:effectLst/>
                <a:latin typeface="Abadi" panose="020B0604020104020204" pitchFamily="34" charset="0"/>
              </a:rPr>
              <a:t> took over.</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graphicFrame>
        <p:nvGraphicFramePr>
          <p:cNvPr id="2" name="Tabla 1">
            <a:extLst>
              <a:ext uri="{FF2B5EF4-FFF2-40B4-BE49-F238E27FC236}">
                <a16:creationId xmlns:a16="http://schemas.microsoft.com/office/drawing/2014/main" id="{45C4C3E5-CAA4-0C1F-1EBB-BCD68B93AE6A}"/>
              </a:ext>
            </a:extLst>
          </p:cNvPr>
          <p:cNvGraphicFramePr>
            <a:graphicFrameLocks noGrp="1"/>
          </p:cNvGraphicFramePr>
          <p:nvPr>
            <p:extLst>
              <p:ext uri="{D42A27DB-BD31-4B8C-83A1-F6EECF244321}">
                <p14:modId xmlns:p14="http://schemas.microsoft.com/office/powerpoint/2010/main" val="243021647"/>
              </p:ext>
            </p:extLst>
          </p:nvPr>
        </p:nvGraphicFramePr>
        <p:xfrm>
          <a:off x="891931" y="3093720"/>
          <a:ext cx="2296160" cy="670560"/>
        </p:xfrm>
        <a:graphic>
          <a:graphicData uri="http://schemas.openxmlformats.org/drawingml/2006/table">
            <a:tbl>
              <a:tblPr/>
              <a:tblGrid>
                <a:gridCol w="2296160">
                  <a:extLst>
                    <a:ext uri="{9D8B030D-6E8A-4147-A177-3AD203B41FA5}">
                      <a16:colId xmlns:a16="http://schemas.microsoft.com/office/drawing/2014/main" val="4159287806"/>
                    </a:ext>
                  </a:extLst>
                </a:gridCol>
              </a:tblGrid>
              <a:tr h="0">
                <a:tc>
                  <a:txBody>
                    <a:bodyPr/>
                    <a:lstStyle/>
                    <a:p>
                      <a:pPr algn="r" fontAlgn="ctr"/>
                      <a:r>
                        <a:rPr lang="es-MX" sz="1600" b="1" dirty="0">
                          <a:effectLst/>
                          <a:latin typeface="Abadi" panose="020B0604020104020204" pitchFamily="34" charset="0"/>
                        </a:rPr>
                        <a:t>Average_Payload_Mass</a:t>
                      </a:r>
                    </a:p>
                  </a:txBody>
                  <a:tcPr anchor="ctr">
                    <a:lnL>
                      <a:noFill/>
                    </a:lnL>
                    <a:lnR>
                      <a:noFill/>
                    </a:lnR>
                    <a:lnT>
                      <a:noFill/>
                    </a:lnT>
                    <a:lnB>
                      <a:noFill/>
                    </a:lnB>
                    <a:noFill/>
                  </a:tcPr>
                </a:tc>
                <a:extLst>
                  <a:ext uri="{0D108BD9-81ED-4DB2-BD59-A6C34878D82A}">
                    <a16:rowId xmlns:a16="http://schemas.microsoft.com/office/drawing/2014/main" val="2950640210"/>
                  </a:ext>
                </a:extLst>
              </a:tr>
              <a:tr h="0">
                <a:tc>
                  <a:txBody>
                    <a:bodyPr/>
                    <a:lstStyle/>
                    <a:p>
                      <a:pPr algn="r" fontAlgn="ctr"/>
                      <a:r>
                        <a:rPr lang="es-MX" sz="1600" dirty="0">
                          <a:effectLst/>
                          <a:latin typeface="Abadi" panose="020B0604020104020204" pitchFamily="34" charset="0"/>
                        </a:rPr>
                        <a:t>2928.4</a:t>
                      </a:r>
                    </a:p>
                  </a:txBody>
                  <a:tcPr anchor="ctr">
                    <a:lnL>
                      <a:noFill/>
                    </a:lnL>
                    <a:lnR>
                      <a:noFill/>
                    </a:lnR>
                    <a:lnT>
                      <a:noFill/>
                    </a:lnT>
                    <a:lnB>
                      <a:noFill/>
                    </a:lnB>
                    <a:noFill/>
                  </a:tcPr>
                </a:tc>
                <a:extLst>
                  <a:ext uri="{0D108BD9-81ED-4DB2-BD59-A6C34878D82A}">
                    <a16:rowId xmlns:a16="http://schemas.microsoft.com/office/drawing/2014/main" val="1609506539"/>
                  </a:ext>
                </a:extLst>
              </a:tr>
            </a:tbl>
          </a:graphicData>
        </a:graphic>
      </p:graphicFrame>
    </p:spTree>
    <p:extLst>
      <p:ext uri="{BB962C8B-B14F-4D97-AF65-F5344CB8AC3E}">
        <p14:creationId xmlns:p14="http://schemas.microsoft.com/office/powerpoint/2010/main" val="27355605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013200" y="1674235"/>
            <a:ext cx="6675119" cy="4351338"/>
          </a:xfrm>
          <a:prstGeom prst="rect">
            <a:avLst/>
          </a:prstGeom>
        </p:spPr>
        <p:txBody>
          <a:bodyPr lIns="91440" tIns="45720" rIns="91440" bIns="45720" anchor="t">
            <a:normAutofit/>
          </a:bodyPr>
          <a:lstStyle/>
          <a:p>
            <a:pPr marL="0" indent="0" algn="l">
              <a:buNone/>
            </a:pPr>
            <a:r>
              <a:rPr lang="es-MX" sz="1600" b="1" i="0" u="none" strike="noStrike" dirty="0">
                <a:solidFill>
                  <a:srgbClr val="000000"/>
                </a:solidFill>
                <a:effectLst/>
                <a:latin typeface="Abadi" panose="020B0604020104020204" pitchFamily="34" charset="0"/>
              </a:rPr>
              <a:t>Interpretation:</a:t>
            </a:r>
          </a:p>
          <a:p>
            <a:pPr algn="l">
              <a:buFont typeface="Arial" panose="020B0604020202020204" pitchFamily="34" charset="0"/>
              <a:buChar char="•"/>
            </a:pPr>
            <a:r>
              <a:rPr lang="es-MX" sz="1600" b="0" i="0" u="none" strike="noStrike" dirty="0">
                <a:solidFill>
                  <a:srgbClr val="000000"/>
                </a:solidFill>
                <a:effectLst/>
                <a:latin typeface="Abadi" panose="020B0604020104020204" pitchFamily="34" charset="0"/>
              </a:rPr>
              <a:t>This marks the </a:t>
            </a:r>
            <a:r>
              <a:rPr lang="es-MX" sz="1600" b="1" i="0" u="none" strike="noStrike" dirty="0">
                <a:solidFill>
                  <a:srgbClr val="000000"/>
                </a:solidFill>
                <a:effectLst/>
                <a:latin typeface="Abadi" panose="020B0604020104020204" pitchFamily="34" charset="0"/>
              </a:rPr>
              <a:t>first time SpaceX successfully landed a booster on a ground pad</a:t>
            </a:r>
            <a:r>
              <a:rPr lang="es-MX" sz="1600" b="0" i="0" u="none" strike="noStrike" dirty="0">
                <a:solidFill>
                  <a:srgbClr val="000000"/>
                </a:solidFill>
                <a:effectLst/>
                <a:latin typeface="Abadi" panose="020B0604020104020204" pitchFamily="34" charset="0"/>
              </a:rPr>
              <a:t>.</a:t>
            </a:r>
          </a:p>
          <a:p>
            <a:pPr algn="l">
              <a:buFont typeface="Arial" panose="020B0604020202020204" pitchFamily="34" charset="0"/>
              <a:buChar char="•"/>
            </a:pPr>
            <a:r>
              <a:rPr lang="es-MX" sz="1600" b="0" i="0" u="none" strike="noStrike" dirty="0">
                <a:solidFill>
                  <a:srgbClr val="000000"/>
                </a:solidFill>
                <a:effectLst/>
                <a:latin typeface="Abadi" panose="020B0604020104020204" pitchFamily="34" charset="0"/>
              </a:rPr>
              <a:t>This historic event took place on </a:t>
            </a:r>
            <a:r>
              <a:rPr lang="es-MX" sz="1600" b="1" i="0" u="none" strike="noStrike" dirty="0">
                <a:solidFill>
                  <a:srgbClr val="000000"/>
                </a:solidFill>
                <a:effectLst/>
                <a:latin typeface="Abadi" panose="020B0604020104020204" pitchFamily="34" charset="0"/>
              </a:rPr>
              <a:t>December 22, 2015</a:t>
            </a:r>
            <a:r>
              <a:rPr lang="es-MX" sz="1600" b="0" i="0" u="none" strike="noStrike" dirty="0">
                <a:solidFill>
                  <a:srgbClr val="000000"/>
                </a:solidFill>
                <a:effectLst/>
                <a:latin typeface="Abadi" panose="020B0604020104020204" pitchFamily="34" charset="0"/>
              </a:rPr>
              <a:t> during the </a:t>
            </a:r>
            <a:r>
              <a:rPr lang="es-MX" sz="1600" b="1" i="0" u="none" strike="noStrike" dirty="0">
                <a:solidFill>
                  <a:srgbClr val="000000"/>
                </a:solidFill>
                <a:effectLst/>
                <a:latin typeface="Abadi" panose="020B0604020104020204" pitchFamily="34" charset="0"/>
              </a:rPr>
              <a:t>Falcon 9 Flight 20 mission</a:t>
            </a:r>
            <a:r>
              <a:rPr lang="es-MX" sz="1600" b="0" i="0" u="none" strike="noStrike" dirty="0">
                <a:solidFill>
                  <a:srgbClr val="000000"/>
                </a:solidFill>
                <a:effectLst/>
                <a:latin typeface="Abadi" panose="020B0604020104020204" pitchFamily="34" charset="0"/>
              </a:rPr>
              <a:t>.</a:t>
            </a:r>
          </a:p>
          <a:p>
            <a:pPr algn="l">
              <a:buFont typeface="Arial" panose="020B0604020202020204" pitchFamily="34" charset="0"/>
              <a:buChar char="•"/>
            </a:pPr>
            <a:r>
              <a:rPr lang="es-MX" sz="1600" b="0" i="0" u="none" strike="noStrike" dirty="0">
                <a:solidFill>
                  <a:srgbClr val="000000"/>
                </a:solidFill>
                <a:effectLst/>
                <a:latin typeface="Abadi" panose="020B0604020104020204" pitchFamily="34" charset="0"/>
              </a:rPr>
              <a:t>The booster version </a:t>
            </a:r>
            <a:r>
              <a:rPr lang="es-MX" sz="1600" b="1" i="0" u="none" strike="noStrike" dirty="0">
                <a:solidFill>
                  <a:srgbClr val="000000"/>
                </a:solidFill>
                <a:effectLst/>
                <a:latin typeface="Abadi" panose="020B0604020104020204" pitchFamily="34" charset="0"/>
              </a:rPr>
              <a:t>F9 FT B1019</a:t>
            </a:r>
            <a:r>
              <a:rPr lang="es-MX" sz="1600" b="0" i="0" u="none" strike="noStrike" dirty="0">
                <a:solidFill>
                  <a:srgbClr val="000000"/>
                </a:solidFill>
                <a:effectLst/>
                <a:latin typeface="Abadi" panose="020B0604020104020204" pitchFamily="34" charset="0"/>
              </a:rPr>
              <a:t> successfully returned to </a:t>
            </a:r>
            <a:r>
              <a:rPr lang="es-MX" sz="1600" b="1" i="0" u="none" strike="noStrike" dirty="0">
                <a:solidFill>
                  <a:srgbClr val="000000"/>
                </a:solidFill>
                <a:effectLst/>
                <a:latin typeface="Abadi" panose="020B0604020104020204" pitchFamily="34" charset="0"/>
              </a:rPr>
              <a:t>Landing Zone 1 (LZ-1) at Cape Canaveral</a:t>
            </a:r>
            <a:r>
              <a:rPr lang="es-MX" sz="1600" b="0" i="0" u="none" strike="noStrike" dirty="0">
                <a:solidFill>
                  <a:srgbClr val="000000"/>
                </a:solidFill>
                <a:effectLst/>
                <a:latin typeface="Abadi" panose="020B0604020104020204" pitchFamily="34" charset="0"/>
              </a:rPr>
              <a:t>.</a:t>
            </a:r>
          </a:p>
          <a:p>
            <a:pPr marL="0" indent="0" algn="l">
              <a:buNone/>
            </a:pPr>
            <a:r>
              <a:rPr lang="es-MX" sz="1600" b="1" i="0" u="none" strike="noStrike" dirty="0">
                <a:solidFill>
                  <a:srgbClr val="000000"/>
                </a:solidFill>
                <a:effectLst/>
                <a:latin typeface="Abadi" panose="020B0604020104020204" pitchFamily="34" charset="0"/>
              </a:rPr>
              <a:t>Conclusion:</a:t>
            </a:r>
          </a:p>
          <a:p>
            <a:pPr algn="l"/>
            <a:r>
              <a:rPr lang="es-MX" sz="1600" b="0" i="0" u="none" strike="noStrike" dirty="0">
                <a:solidFill>
                  <a:srgbClr val="000000"/>
                </a:solidFill>
                <a:effectLst/>
                <a:latin typeface="Abadi" panose="020B0604020104020204" pitchFamily="34" charset="0"/>
              </a:rPr>
              <a:t>This event was a major milestone for </a:t>
            </a:r>
            <a:r>
              <a:rPr lang="es-MX" sz="1600" b="1" i="0" u="none" strike="noStrike" dirty="0">
                <a:solidFill>
                  <a:srgbClr val="000000"/>
                </a:solidFill>
                <a:effectLst/>
                <a:latin typeface="Abadi" panose="020B0604020104020204" pitchFamily="34" charset="0"/>
              </a:rPr>
              <a:t>rocket reusability</a:t>
            </a:r>
            <a:r>
              <a:rPr lang="es-MX" sz="1600" b="0" i="0" u="none" strike="noStrike" dirty="0">
                <a:solidFill>
                  <a:srgbClr val="000000"/>
                </a:solidFill>
                <a:effectLst/>
                <a:latin typeface="Abadi" panose="020B0604020104020204" pitchFamily="34" charset="0"/>
              </a:rPr>
              <a:t>, proving that </a:t>
            </a:r>
            <a:r>
              <a:rPr lang="es-MX" sz="1600" b="1" i="0" u="none" strike="noStrike" dirty="0">
                <a:solidFill>
                  <a:srgbClr val="000000"/>
                </a:solidFill>
                <a:effectLst/>
                <a:latin typeface="Abadi" panose="020B0604020104020204" pitchFamily="34" charset="0"/>
              </a:rPr>
              <a:t>orbital-class boosters</a:t>
            </a:r>
            <a:r>
              <a:rPr lang="es-MX" sz="1600" b="0" i="0" u="none" strike="noStrike" dirty="0">
                <a:solidFill>
                  <a:srgbClr val="000000"/>
                </a:solidFill>
                <a:effectLst/>
                <a:latin typeface="Abadi" panose="020B0604020104020204" pitchFamily="34" charset="0"/>
              </a:rPr>
              <a:t> could be safely recovered and reused, significantly lowering launch costs.</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graphicFrame>
        <p:nvGraphicFramePr>
          <p:cNvPr id="2" name="Tabla 1">
            <a:extLst>
              <a:ext uri="{FF2B5EF4-FFF2-40B4-BE49-F238E27FC236}">
                <a16:creationId xmlns:a16="http://schemas.microsoft.com/office/drawing/2014/main" id="{E9CBB3EA-8E8E-2620-F013-CAAB48ECC9AB}"/>
              </a:ext>
            </a:extLst>
          </p:cNvPr>
          <p:cNvGraphicFramePr>
            <a:graphicFrameLocks noGrp="1"/>
          </p:cNvGraphicFramePr>
          <p:nvPr>
            <p:extLst>
              <p:ext uri="{D42A27DB-BD31-4B8C-83A1-F6EECF244321}">
                <p14:modId xmlns:p14="http://schemas.microsoft.com/office/powerpoint/2010/main" val="668196287"/>
              </p:ext>
            </p:extLst>
          </p:nvPr>
        </p:nvGraphicFramePr>
        <p:xfrm>
          <a:off x="1056640" y="2289045"/>
          <a:ext cx="2738120" cy="670560"/>
        </p:xfrm>
        <a:graphic>
          <a:graphicData uri="http://schemas.openxmlformats.org/drawingml/2006/table">
            <a:tbl>
              <a:tblPr/>
              <a:tblGrid>
                <a:gridCol w="2738120">
                  <a:extLst>
                    <a:ext uri="{9D8B030D-6E8A-4147-A177-3AD203B41FA5}">
                      <a16:colId xmlns:a16="http://schemas.microsoft.com/office/drawing/2014/main" val="2774958602"/>
                    </a:ext>
                  </a:extLst>
                </a:gridCol>
              </a:tblGrid>
              <a:tr h="0">
                <a:tc>
                  <a:txBody>
                    <a:bodyPr/>
                    <a:lstStyle/>
                    <a:p>
                      <a:r>
                        <a:rPr lang="es-MX" sz="1600" b="1" dirty="0">
                          <a:latin typeface="Abadi" panose="020B0604020104020204" pitchFamily="34" charset="0"/>
                        </a:rPr>
                        <a:t>First Successful Landing</a:t>
                      </a:r>
                      <a:endParaRPr lang="es-MX" sz="1600" dirty="0">
                        <a:latin typeface="Abadi" panose="020B0604020104020204" pitchFamily="34" charset="0"/>
                      </a:endParaRPr>
                    </a:p>
                  </a:txBody>
                  <a:tcPr anchor="ctr">
                    <a:lnL>
                      <a:noFill/>
                    </a:lnL>
                    <a:lnR>
                      <a:noFill/>
                    </a:lnR>
                    <a:lnT>
                      <a:noFill/>
                    </a:lnT>
                    <a:lnB>
                      <a:noFill/>
                    </a:lnB>
                    <a:noFill/>
                  </a:tcPr>
                </a:tc>
                <a:extLst>
                  <a:ext uri="{0D108BD9-81ED-4DB2-BD59-A6C34878D82A}">
                    <a16:rowId xmlns:a16="http://schemas.microsoft.com/office/drawing/2014/main" val="774142352"/>
                  </a:ext>
                </a:extLst>
              </a:tr>
              <a:tr h="0">
                <a:tc>
                  <a:txBody>
                    <a:bodyPr/>
                    <a:lstStyle/>
                    <a:p>
                      <a:r>
                        <a:rPr lang="es-MX" sz="1600" dirty="0">
                          <a:latin typeface="Abadi" panose="020B0604020104020204" pitchFamily="34" charset="0"/>
                        </a:rPr>
                        <a:t>2015-12-22</a:t>
                      </a:r>
                    </a:p>
                  </a:txBody>
                  <a:tcPr anchor="ctr">
                    <a:lnL>
                      <a:noFill/>
                    </a:lnL>
                    <a:lnR>
                      <a:noFill/>
                    </a:lnR>
                    <a:lnT>
                      <a:noFill/>
                    </a:lnT>
                    <a:lnB>
                      <a:noFill/>
                    </a:lnB>
                    <a:noFill/>
                  </a:tcPr>
                </a:tc>
                <a:extLst>
                  <a:ext uri="{0D108BD9-81ED-4DB2-BD59-A6C34878D82A}">
                    <a16:rowId xmlns:a16="http://schemas.microsoft.com/office/drawing/2014/main" val="19680931"/>
                  </a:ext>
                </a:extLst>
              </a:tr>
            </a:tbl>
          </a:graphicData>
        </a:graphic>
      </p:graphicFrame>
      <p:sp>
        <p:nvSpPr>
          <p:cNvPr id="6" name="Rectangle 1">
            <a:extLst>
              <a:ext uri="{FF2B5EF4-FFF2-40B4-BE49-F238E27FC236}">
                <a16:creationId xmlns:a16="http://schemas.microsoft.com/office/drawing/2014/main" id="{543FF45F-0B6C-468E-C87A-0D211FC20602}"/>
              </a:ext>
            </a:extLst>
          </p:cNvPr>
          <p:cNvSpPr>
            <a:spLocks noChangeArrowheads="1"/>
          </p:cNvSpPr>
          <p:nvPr/>
        </p:nvSpPr>
        <p:spPr bwMode="auto">
          <a:xfrm>
            <a:off x="838200" y="36353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200" b="1" i="0" u="none" strike="noStrike" cap="none" normalizeH="0" baseline="0">
              <a:ln>
                <a:noFill/>
              </a:ln>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34679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000250"/>
            <a:ext cx="9636914" cy="39433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r>
              <a:rPr lang="es-MX" sz="2000" b="1" i="0" u="none" strike="noStrike" dirty="0">
                <a:solidFill>
                  <a:srgbClr val="000000"/>
                </a:solidFill>
                <a:effectLst/>
                <a:latin typeface="Abadi" panose="020B0604020104020204" pitchFamily="34" charset="0"/>
              </a:rPr>
              <a:t>Project Background and Context</a:t>
            </a:r>
          </a:p>
          <a:p>
            <a:pPr algn="l"/>
            <a:r>
              <a:rPr lang="es-MX" sz="2000" b="0" i="0" u="none" strike="noStrike" dirty="0">
                <a:solidFill>
                  <a:srgbClr val="000000"/>
                </a:solidFill>
                <a:effectLst/>
                <a:latin typeface="Abadi" panose="020B0604020104020204" pitchFamily="34" charset="0"/>
              </a:rPr>
              <a:t>This analysis aims to evaluate SpaceX Falcon 9 launches, specifically focusing on first-stage landings. It examines key characteristics such as launch site, orbit, and customer to identify patterns and predict landing success.</a:t>
            </a:r>
          </a:p>
          <a:p>
            <a:pPr algn="l"/>
            <a:r>
              <a:rPr lang="es-MX" sz="2000" b="1" i="0" u="none" strike="noStrike" dirty="0">
                <a:solidFill>
                  <a:srgbClr val="000000"/>
                </a:solidFill>
                <a:effectLst/>
                <a:latin typeface="Abadi" panose="020B0604020104020204" pitchFamily="34" charset="0"/>
              </a:rPr>
              <a:t>Problems You Want to Find Answers</a:t>
            </a:r>
          </a:p>
          <a:p>
            <a:pPr algn="l">
              <a:buFont typeface="+mj-lt"/>
              <a:buAutoNum type="arabicPeriod"/>
            </a:pPr>
            <a:r>
              <a:rPr lang="es-MX" sz="2000" b="0" i="0" u="none" strike="noStrike" dirty="0">
                <a:solidFill>
                  <a:srgbClr val="000000"/>
                </a:solidFill>
                <a:effectLst/>
                <a:latin typeface="Abadi" panose="020B0604020104020204" pitchFamily="34" charset="0"/>
              </a:rPr>
              <a:t>What are the key factors influencing the success or failure of first-stage landings?</a:t>
            </a:r>
          </a:p>
          <a:p>
            <a:pPr algn="l">
              <a:buFont typeface="+mj-lt"/>
              <a:buAutoNum type="arabicPeriod"/>
            </a:pPr>
            <a:r>
              <a:rPr lang="es-MX" sz="2000" b="0" i="0" u="none" strike="noStrike" dirty="0">
                <a:solidFill>
                  <a:srgbClr val="000000"/>
                </a:solidFill>
                <a:effectLst/>
                <a:latin typeface="Abadi" panose="020B0604020104020204" pitchFamily="34" charset="0"/>
              </a:rPr>
              <a:t>Which launch sites have the highest number of launches, and what are their success rates?</a:t>
            </a:r>
          </a:p>
          <a:p>
            <a:pPr algn="l">
              <a:buFont typeface="+mj-lt"/>
              <a:buAutoNum type="arabicPeriod"/>
            </a:pPr>
            <a:r>
              <a:rPr lang="es-MX" sz="2000" b="0" i="0" u="none" strike="noStrike" dirty="0">
                <a:solidFill>
                  <a:srgbClr val="000000"/>
                </a:solidFill>
                <a:effectLst/>
                <a:latin typeface="Abadi" panose="020B0604020104020204" pitchFamily="34" charset="0"/>
              </a:rPr>
              <a:t>Which orbit types are the most common in Falcon 9 launches?</a:t>
            </a:r>
          </a:p>
          <a:p>
            <a:pPr algn="l">
              <a:buFont typeface="+mj-lt"/>
              <a:buAutoNum type="arabicPeriod"/>
            </a:pPr>
            <a:r>
              <a:rPr lang="es-MX" sz="2000" b="0" i="0" u="none" strike="noStrike" dirty="0">
                <a:solidFill>
                  <a:srgbClr val="000000"/>
                </a:solidFill>
                <a:effectLst/>
                <a:latin typeface="Abadi" panose="020B0604020104020204" pitchFamily="34" charset="0"/>
              </a:rPr>
              <a:t>Can we predict the probability of a successful landing based on the available variables?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677920" y="1825625"/>
            <a:ext cx="6837679" cy="3325495"/>
          </a:xfrm>
          <a:prstGeom prst="rect">
            <a:avLst/>
          </a:prstGeom>
        </p:spPr>
        <p:txBody>
          <a:bodyPr lIns="91440" tIns="45720" rIns="91440" bIns="45720" anchor="t">
            <a:normAutofit/>
          </a:bodyPr>
          <a:lstStyle/>
          <a:p>
            <a:pPr marL="0" indent="0" algn="l">
              <a:buNone/>
            </a:pPr>
            <a:r>
              <a:rPr lang="es-MX" sz="1600" b="1" i="0" u="none" strike="noStrike" dirty="0">
                <a:solidFill>
                  <a:srgbClr val="000000"/>
                </a:solidFill>
                <a:effectLst/>
                <a:latin typeface="Abadi" panose="020B0604020104020204" pitchFamily="34" charset="0"/>
              </a:rPr>
              <a:t>Interpretation:</a:t>
            </a:r>
          </a:p>
          <a:p>
            <a:pPr algn="l">
              <a:buFont typeface="Arial" panose="020B0604020202020204" pitchFamily="34" charset="0"/>
              <a:buChar char="•"/>
            </a:pPr>
            <a:r>
              <a:rPr lang="es-MX" sz="1600" b="0" i="0" u="none" strike="noStrike" dirty="0">
                <a:solidFill>
                  <a:srgbClr val="000000"/>
                </a:solidFill>
                <a:effectLst/>
                <a:latin typeface="Abadi" panose="020B0604020104020204" pitchFamily="34" charset="0"/>
              </a:rPr>
              <a:t>The boosters listed </a:t>
            </a:r>
            <a:r>
              <a:rPr lang="es-MX" sz="1600" b="1" i="0" u="none" strike="noStrike" dirty="0">
                <a:solidFill>
                  <a:srgbClr val="000000"/>
                </a:solidFill>
                <a:effectLst/>
                <a:latin typeface="Abadi" panose="020B0604020104020204" pitchFamily="34" charset="0"/>
              </a:rPr>
              <a:t>successfully landed on a drone ship</a:t>
            </a:r>
            <a:r>
              <a:rPr lang="es-MX" sz="1600" b="0" i="0" u="none" strike="noStrike" dirty="0">
                <a:solidFill>
                  <a:srgbClr val="000000"/>
                </a:solidFill>
                <a:effectLst/>
                <a:latin typeface="Abadi" panose="020B0604020104020204" pitchFamily="34" charset="0"/>
              </a:rPr>
              <a:t> after launch.</a:t>
            </a:r>
          </a:p>
          <a:p>
            <a:pPr algn="l">
              <a:buFont typeface="Arial" panose="020B0604020202020204" pitchFamily="34" charset="0"/>
              <a:buChar char="•"/>
            </a:pPr>
            <a:r>
              <a:rPr lang="es-MX" sz="1600" b="0" i="0" u="none" strike="noStrike" dirty="0">
                <a:solidFill>
                  <a:srgbClr val="000000"/>
                </a:solidFill>
                <a:effectLst/>
                <a:latin typeface="Abadi" panose="020B0604020104020204" pitchFamily="34" charset="0"/>
              </a:rPr>
              <a:t>They carried </a:t>
            </a:r>
            <a:r>
              <a:rPr lang="es-MX" sz="1600" b="1" i="0" u="none" strike="noStrike" dirty="0">
                <a:solidFill>
                  <a:srgbClr val="000000"/>
                </a:solidFill>
                <a:effectLst/>
                <a:latin typeface="Abadi" panose="020B0604020104020204" pitchFamily="34" charset="0"/>
              </a:rPr>
              <a:t>payloads between 4,000 and 6,000 kg</a:t>
            </a:r>
            <a:r>
              <a:rPr lang="es-MX" sz="1600" b="0" i="0" u="none" strike="noStrike" dirty="0">
                <a:solidFill>
                  <a:srgbClr val="000000"/>
                </a:solidFill>
                <a:effectLst/>
                <a:latin typeface="Abadi" panose="020B0604020104020204" pitchFamily="34" charset="0"/>
              </a:rPr>
              <a:t>, indicating </a:t>
            </a:r>
            <a:r>
              <a:rPr lang="es-MX" sz="1600" b="1" i="0" u="none" strike="noStrike" dirty="0">
                <a:solidFill>
                  <a:srgbClr val="000000"/>
                </a:solidFill>
                <a:effectLst/>
                <a:latin typeface="Abadi" panose="020B0604020104020204" pitchFamily="34" charset="0"/>
              </a:rPr>
              <a:t>medium-weight missions</a:t>
            </a:r>
            <a:r>
              <a:rPr lang="es-MX" sz="1600" b="0" i="0" u="none" strike="noStrike" dirty="0">
                <a:solidFill>
                  <a:srgbClr val="000000"/>
                </a:solidFill>
                <a:effectLst/>
                <a:latin typeface="Abadi" panose="020B0604020104020204" pitchFamily="34" charset="0"/>
              </a:rPr>
              <a:t>.</a:t>
            </a:r>
          </a:p>
          <a:p>
            <a:pPr algn="l">
              <a:buFont typeface="Arial" panose="020B0604020202020204" pitchFamily="34" charset="0"/>
              <a:buChar char="•"/>
            </a:pPr>
            <a:r>
              <a:rPr lang="es-MX" sz="1600" b="0" i="0" u="none" strike="noStrike" dirty="0">
                <a:solidFill>
                  <a:srgbClr val="000000"/>
                </a:solidFill>
                <a:effectLst/>
                <a:latin typeface="Abadi" panose="020B0604020104020204" pitchFamily="34" charset="0"/>
              </a:rPr>
              <a:t>The </a:t>
            </a:r>
            <a:r>
              <a:rPr lang="es-MX" sz="1600" b="1" i="0" u="none" strike="noStrike" dirty="0">
                <a:solidFill>
                  <a:srgbClr val="000000"/>
                </a:solidFill>
                <a:effectLst/>
                <a:latin typeface="Abadi" panose="020B0604020104020204" pitchFamily="34" charset="0"/>
              </a:rPr>
              <a:t>"F9 FT" (Full Thrust)</a:t>
            </a:r>
            <a:r>
              <a:rPr lang="es-MX" sz="1600" b="0" i="0" u="none" strike="noStrike" dirty="0">
                <a:solidFill>
                  <a:srgbClr val="000000"/>
                </a:solidFill>
                <a:effectLst/>
                <a:latin typeface="Abadi" panose="020B0604020104020204" pitchFamily="34" charset="0"/>
              </a:rPr>
              <a:t> version is an upgraded </a:t>
            </a:r>
            <a:r>
              <a:rPr lang="es-MX" sz="1600" b="1" i="0" u="none" strike="noStrike" dirty="0">
                <a:solidFill>
                  <a:srgbClr val="000000"/>
                </a:solidFill>
                <a:effectLst/>
                <a:latin typeface="Abadi" panose="020B0604020104020204" pitchFamily="34" charset="0"/>
              </a:rPr>
              <a:t>Falcon 9</a:t>
            </a:r>
            <a:r>
              <a:rPr lang="es-MX" sz="1600" b="0" i="0" u="none" strike="noStrike" dirty="0">
                <a:solidFill>
                  <a:srgbClr val="000000"/>
                </a:solidFill>
                <a:effectLst/>
                <a:latin typeface="Abadi" panose="020B0604020104020204" pitchFamily="34" charset="0"/>
              </a:rPr>
              <a:t> variant with </a:t>
            </a:r>
            <a:r>
              <a:rPr lang="es-MX" sz="1600" b="1" i="0" u="none" strike="noStrike" dirty="0">
                <a:solidFill>
                  <a:srgbClr val="000000"/>
                </a:solidFill>
                <a:effectLst/>
                <a:latin typeface="Abadi" panose="020B0604020104020204" pitchFamily="34" charset="0"/>
              </a:rPr>
              <a:t>enhanced thrust and reusability</a:t>
            </a:r>
            <a:r>
              <a:rPr lang="es-MX" sz="1600" b="0" i="0" u="none" strike="noStrike" dirty="0">
                <a:solidFill>
                  <a:srgbClr val="000000"/>
                </a:solidFill>
                <a:effectLst/>
                <a:latin typeface="Abadi" panose="020B0604020104020204" pitchFamily="34" charset="0"/>
              </a:rPr>
              <a:t>.</a:t>
            </a:r>
          </a:p>
          <a:p>
            <a:pPr marL="0" indent="0" algn="l">
              <a:buNone/>
            </a:pPr>
            <a:r>
              <a:rPr lang="es-MX" sz="1600" b="1" i="0" u="none" strike="noStrike" dirty="0">
                <a:solidFill>
                  <a:srgbClr val="000000"/>
                </a:solidFill>
                <a:effectLst/>
                <a:latin typeface="Abadi" panose="020B0604020104020204" pitchFamily="34" charset="0"/>
              </a:rPr>
              <a:t>Conclusion:</a:t>
            </a:r>
          </a:p>
          <a:p>
            <a:pPr algn="l"/>
            <a:r>
              <a:rPr lang="es-MX" sz="1600" b="0" i="0" u="none" strike="noStrike" dirty="0">
                <a:solidFill>
                  <a:srgbClr val="000000"/>
                </a:solidFill>
                <a:effectLst/>
                <a:latin typeface="Abadi" panose="020B0604020104020204" pitchFamily="34" charset="0"/>
              </a:rPr>
              <a:t>The </a:t>
            </a:r>
            <a:r>
              <a:rPr lang="es-MX" sz="1600" b="1" i="0" u="none" strike="noStrike" dirty="0">
                <a:solidFill>
                  <a:srgbClr val="000000"/>
                </a:solidFill>
                <a:effectLst/>
                <a:latin typeface="Abadi" panose="020B0604020104020204" pitchFamily="34" charset="0"/>
              </a:rPr>
              <a:t>successful landings on a drone ship</a:t>
            </a:r>
            <a:r>
              <a:rPr lang="es-MX" sz="1600" b="0" i="0" u="none" strike="noStrike" dirty="0">
                <a:solidFill>
                  <a:srgbClr val="000000"/>
                </a:solidFill>
                <a:effectLst/>
                <a:latin typeface="Abadi" panose="020B0604020104020204" pitchFamily="34" charset="0"/>
              </a:rPr>
              <a:t> show SpaceX’s advancements in </a:t>
            </a:r>
            <a:r>
              <a:rPr lang="es-MX" sz="1600" b="1" i="0" u="none" strike="noStrike" dirty="0">
                <a:solidFill>
                  <a:srgbClr val="000000"/>
                </a:solidFill>
                <a:effectLst/>
                <a:latin typeface="Abadi" panose="020B0604020104020204" pitchFamily="34" charset="0"/>
              </a:rPr>
              <a:t>booster reusability</a:t>
            </a:r>
            <a:r>
              <a:rPr lang="es-MX" sz="1600" b="0" i="0" u="none" strike="noStrike" dirty="0">
                <a:solidFill>
                  <a:srgbClr val="000000"/>
                </a:solidFill>
                <a:effectLst/>
                <a:latin typeface="Abadi" panose="020B0604020104020204" pitchFamily="34" charset="0"/>
              </a:rPr>
              <a:t>, significantly reducing launch costs and improving mission efficiency.</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12" name="Tabla 11">
            <a:extLst>
              <a:ext uri="{FF2B5EF4-FFF2-40B4-BE49-F238E27FC236}">
                <a16:creationId xmlns:a16="http://schemas.microsoft.com/office/drawing/2014/main" id="{37BA3CA4-63EE-B8B4-85C1-E011B445E84D}"/>
              </a:ext>
            </a:extLst>
          </p:cNvPr>
          <p:cNvGraphicFramePr>
            <a:graphicFrameLocks noGrp="1"/>
          </p:cNvGraphicFramePr>
          <p:nvPr>
            <p:extLst>
              <p:ext uri="{D42A27DB-BD31-4B8C-83A1-F6EECF244321}">
                <p14:modId xmlns:p14="http://schemas.microsoft.com/office/powerpoint/2010/main" val="2584152123"/>
              </p:ext>
            </p:extLst>
          </p:nvPr>
        </p:nvGraphicFramePr>
        <p:xfrm>
          <a:off x="1488441" y="2514600"/>
          <a:ext cx="1793240" cy="1828800"/>
        </p:xfrm>
        <a:graphic>
          <a:graphicData uri="http://schemas.openxmlformats.org/drawingml/2006/table">
            <a:tbl>
              <a:tblPr/>
              <a:tblGrid>
                <a:gridCol w="1793240">
                  <a:extLst>
                    <a:ext uri="{9D8B030D-6E8A-4147-A177-3AD203B41FA5}">
                      <a16:colId xmlns:a16="http://schemas.microsoft.com/office/drawing/2014/main" val="79064751"/>
                    </a:ext>
                  </a:extLst>
                </a:gridCol>
              </a:tblGrid>
              <a:tr h="0">
                <a:tc>
                  <a:txBody>
                    <a:bodyPr/>
                    <a:lstStyle/>
                    <a:p>
                      <a:r>
                        <a:rPr lang="es-MX" b="1" dirty="0"/>
                        <a:t>Booster Version</a:t>
                      </a:r>
                      <a:endParaRPr lang="es-MX" dirty="0"/>
                    </a:p>
                  </a:txBody>
                  <a:tcPr anchor="ctr">
                    <a:lnL>
                      <a:noFill/>
                    </a:lnL>
                    <a:lnR>
                      <a:noFill/>
                    </a:lnR>
                    <a:lnT>
                      <a:noFill/>
                    </a:lnT>
                    <a:lnB>
                      <a:noFill/>
                    </a:lnB>
                    <a:noFill/>
                  </a:tcPr>
                </a:tc>
                <a:extLst>
                  <a:ext uri="{0D108BD9-81ED-4DB2-BD59-A6C34878D82A}">
                    <a16:rowId xmlns:a16="http://schemas.microsoft.com/office/drawing/2014/main" val="924567035"/>
                  </a:ext>
                </a:extLst>
              </a:tr>
              <a:tr h="0">
                <a:tc>
                  <a:txBody>
                    <a:bodyPr/>
                    <a:lstStyle/>
                    <a:p>
                      <a:r>
                        <a:rPr lang="es-MX" dirty="0"/>
                        <a:t>F9 FT B1022</a:t>
                      </a:r>
                    </a:p>
                  </a:txBody>
                  <a:tcPr anchor="ctr">
                    <a:lnL>
                      <a:noFill/>
                    </a:lnL>
                    <a:lnR>
                      <a:noFill/>
                    </a:lnR>
                    <a:lnT>
                      <a:noFill/>
                    </a:lnT>
                    <a:lnB>
                      <a:noFill/>
                    </a:lnB>
                    <a:noFill/>
                  </a:tcPr>
                </a:tc>
                <a:extLst>
                  <a:ext uri="{0D108BD9-81ED-4DB2-BD59-A6C34878D82A}">
                    <a16:rowId xmlns:a16="http://schemas.microsoft.com/office/drawing/2014/main" val="2806379129"/>
                  </a:ext>
                </a:extLst>
              </a:tr>
              <a:tr h="0">
                <a:tc>
                  <a:txBody>
                    <a:bodyPr/>
                    <a:lstStyle/>
                    <a:p>
                      <a:r>
                        <a:rPr lang="es-MX"/>
                        <a:t>F9 FT B1026</a:t>
                      </a:r>
                    </a:p>
                  </a:txBody>
                  <a:tcPr anchor="ctr">
                    <a:lnL>
                      <a:noFill/>
                    </a:lnL>
                    <a:lnR>
                      <a:noFill/>
                    </a:lnR>
                    <a:lnT>
                      <a:noFill/>
                    </a:lnT>
                    <a:lnB>
                      <a:noFill/>
                    </a:lnB>
                    <a:noFill/>
                  </a:tcPr>
                </a:tc>
                <a:extLst>
                  <a:ext uri="{0D108BD9-81ED-4DB2-BD59-A6C34878D82A}">
                    <a16:rowId xmlns:a16="http://schemas.microsoft.com/office/drawing/2014/main" val="2889191723"/>
                  </a:ext>
                </a:extLst>
              </a:tr>
              <a:tr h="0">
                <a:tc>
                  <a:txBody>
                    <a:bodyPr/>
                    <a:lstStyle/>
                    <a:p>
                      <a:r>
                        <a:rPr lang="es-MX"/>
                        <a:t>F9 FT B1021.2</a:t>
                      </a:r>
                    </a:p>
                  </a:txBody>
                  <a:tcPr anchor="ctr">
                    <a:lnL>
                      <a:noFill/>
                    </a:lnL>
                    <a:lnR>
                      <a:noFill/>
                    </a:lnR>
                    <a:lnT>
                      <a:noFill/>
                    </a:lnT>
                    <a:lnB>
                      <a:noFill/>
                    </a:lnB>
                    <a:noFill/>
                  </a:tcPr>
                </a:tc>
                <a:extLst>
                  <a:ext uri="{0D108BD9-81ED-4DB2-BD59-A6C34878D82A}">
                    <a16:rowId xmlns:a16="http://schemas.microsoft.com/office/drawing/2014/main" val="2843609053"/>
                  </a:ext>
                </a:extLst>
              </a:tr>
              <a:tr h="0">
                <a:tc>
                  <a:txBody>
                    <a:bodyPr/>
                    <a:lstStyle/>
                    <a:p>
                      <a:r>
                        <a:rPr lang="es-MX" dirty="0"/>
                        <a:t>F9 FT B1031.2</a:t>
                      </a:r>
                    </a:p>
                  </a:txBody>
                  <a:tcPr anchor="ctr">
                    <a:lnL>
                      <a:noFill/>
                    </a:lnL>
                    <a:lnR>
                      <a:noFill/>
                    </a:lnR>
                    <a:lnT>
                      <a:noFill/>
                    </a:lnT>
                    <a:lnB>
                      <a:noFill/>
                    </a:lnB>
                    <a:noFill/>
                  </a:tcPr>
                </a:tc>
                <a:extLst>
                  <a:ext uri="{0D108BD9-81ED-4DB2-BD59-A6C34878D82A}">
                    <a16:rowId xmlns:a16="http://schemas.microsoft.com/office/drawing/2014/main" val="280998148"/>
                  </a:ext>
                </a:extLst>
              </a:tr>
            </a:tbl>
          </a:graphicData>
        </a:graphic>
      </p:graphicFrame>
      <p:sp>
        <p:nvSpPr>
          <p:cNvPr id="13" name="Rectangle 1">
            <a:extLst>
              <a:ext uri="{FF2B5EF4-FFF2-40B4-BE49-F238E27FC236}">
                <a16:creationId xmlns:a16="http://schemas.microsoft.com/office/drawing/2014/main" id="{D9C53B43-3DFD-A7BB-1787-71B2CF321F00}"/>
              </a:ext>
            </a:extLst>
          </p:cNvPr>
          <p:cNvSpPr>
            <a:spLocks noChangeArrowheads="1"/>
          </p:cNvSpPr>
          <p:nvPr/>
        </p:nvSpPr>
        <p:spPr bwMode="auto">
          <a:xfrm>
            <a:off x="838200" y="3039289"/>
            <a:ext cx="255774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200" b="1" i="0" u="none" strike="noStrike" cap="none" normalizeH="0" baseline="0">
              <a:ln>
                <a:noFill/>
              </a:ln>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393995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43120" y="1674235"/>
            <a:ext cx="6461759" cy="4351338"/>
          </a:xfrm>
          <a:prstGeom prst="rect">
            <a:avLst/>
          </a:prstGeom>
        </p:spPr>
        <p:txBody>
          <a:bodyPr>
            <a:normAutofit/>
          </a:bodyPr>
          <a:lstStyle/>
          <a:p>
            <a:pPr marL="0" indent="0" algn="l">
              <a:buNone/>
            </a:pPr>
            <a:r>
              <a:rPr lang="es-MX" sz="1600" b="1" i="0" u="none" strike="noStrike" dirty="0">
                <a:solidFill>
                  <a:srgbClr val="000000"/>
                </a:solidFill>
                <a:effectLst/>
                <a:latin typeface="Abadi" panose="020B0604020104020204" pitchFamily="34" charset="0"/>
              </a:rPr>
              <a:t>Interpretation:</a:t>
            </a:r>
            <a:endParaRPr lang="es-MX" sz="1600" b="0" i="0" u="none" strike="noStrike" dirty="0">
              <a:solidFill>
                <a:srgbClr val="000000"/>
              </a:solidFill>
              <a:effectLst/>
              <a:latin typeface="Abadi" panose="020B0604020104020204" pitchFamily="34" charset="0"/>
            </a:endParaRPr>
          </a:p>
          <a:p>
            <a:pPr algn="l"/>
            <a:r>
              <a:rPr lang="es-MX" sz="1600" b="0" i="0" u="none" strike="noStrike" dirty="0">
                <a:solidFill>
                  <a:srgbClr val="000000"/>
                </a:solidFill>
                <a:effectLst/>
                <a:latin typeface="Abadi" panose="020B0604020104020204" pitchFamily="34" charset="0"/>
              </a:rPr>
              <a:t>In the given data, we have various mission outcomes:</a:t>
            </a:r>
          </a:p>
          <a:p>
            <a:pPr algn="l">
              <a:buFont typeface="Arial" panose="020B0604020202020204" pitchFamily="34" charset="0"/>
              <a:buChar char="•"/>
            </a:pPr>
            <a:r>
              <a:rPr lang="es-MX" sz="1600" b="1" i="0" u="none" strike="noStrike" dirty="0">
                <a:solidFill>
                  <a:srgbClr val="000000"/>
                </a:solidFill>
                <a:effectLst/>
                <a:latin typeface="Abadi" panose="020B0604020104020204" pitchFamily="34" charset="0"/>
              </a:rPr>
              <a:t>Failure (in flight):</a:t>
            </a:r>
            <a:r>
              <a:rPr lang="es-MX" sz="1600" b="0" i="0" u="none" strike="noStrike" dirty="0">
                <a:solidFill>
                  <a:srgbClr val="000000"/>
                </a:solidFill>
                <a:effectLst/>
                <a:latin typeface="Abadi" panose="020B0604020104020204" pitchFamily="34" charset="0"/>
              </a:rPr>
              <a:t> 1 mission failed during flight.</a:t>
            </a:r>
          </a:p>
          <a:p>
            <a:pPr algn="l">
              <a:buFont typeface="Arial" panose="020B0604020202020204" pitchFamily="34" charset="0"/>
              <a:buChar char="•"/>
            </a:pPr>
            <a:r>
              <a:rPr lang="es-MX" sz="1600" b="1" i="0" u="none" strike="noStrike" dirty="0">
                <a:solidFill>
                  <a:srgbClr val="000000"/>
                </a:solidFill>
                <a:effectLst/>
                <a:latin typeface="Abadi" panose="020B0604020104020204" pitchFamily="34" charset="0"/>
              </a:rPr>
              <a:t>Success:</a:t>
            </a:r>
            <a:r>
              <a:rPr lang="es-MX" sz="1600" b="0" i="0" u="none" strike="noStrike" dirty="0">
                <a:solidFill>
                  <a:srgbClr val="000000"/>
                </a:solidFill>
                <a:effectLst/>
                <a:latin typeface="Abadi" panose="020B0604020104020204" pitchFamily="34" charset="0"/>
              </a:rPr>
              <a:t> 99 successful missions (98 + 1 combined).</a:t>
            </a:r>
          </a:p>
          <a:p>
            <a:pPr algn="l">
              <a:buFont typeface="Arial" panose="020B0604020202020204" pitchFamily="34" charset="0"/>
              <a:buChar char="•"/>
            </a:pPr>
            <a:r>
              <a:rPr lang="es-MX" sz="1600" b="1" i="0" u="none" strike="noStrike" dirty="0">
                <a:solidFill>
                  <a:srgbClr val="000000"/>
                </a:solidFill>
                <a:effectLst/>
                <a:latin typeface="Abadi" panose="020B0604020104020204" pitchFamily="34" charset="0"/>
              </a:rPr>
              <a:t>Success (payload status unclear):</a:t>
            </a:r>
            <a:r>
              <a:rPr lang="es-MX" sz="1600" b="0" i="0" u="none" strike="noStrike" dirty="0">
                <a:solidFill>
                  <a:srgbClr val="000000"/>
                </a:solidFill>
                <a:effectLst/>
                <a:latin typeface="Abadi" panose="020B0604020104020204" pitchFamily="34" charset="0"/>
              </a:rPr>
              <a:t> 1 mission had an unclear payload status but was still considered a success in terms of launch.</a:t>
            </a:r>
          </a:p>
          <a:p>
            <a:pPr marL="0" indent="0" algn="l">
              <a:buNone/>
            </a:pPr>
            <a:r>
              <a:rPr lang="es-MX" sz="1600" b="1" i="0" u="none" strike="noStrike" dirty="0">
                <a:solidFill>
                  <a:srgbClr val="000000"/>
                </a:solidFill>
                <a:effectLst/>
                <a:latin typeface="Abadi" panose="020B0604020104020204" pitchFamily="34" charset="0"/>
              </a:rPr>
              <a:t>Conclusion:</a:t>
            </a:r>
            <a:endParaRPr lang="es-MX" sz="1600" b="0" i="0" u="none" strike="noStrike" dirty="0">
              <a:solidFill>
                <a:srgbClr val="000000"/>
              </a:solidFill>
              <a:effectLst/>
              <a:latin typeface="Abadi" panose="020B0604020104020204" pitchFamily="34" charset="0"/>
            </a:endParaRPr>
          </a:p>
          <a:p>
            <a:pPr algn="l"/>
            <a:r>
              <a:rPr lang="es-MX" sz="1600" b="0" i="0" u="none" strike="noStrike" dirty="0">
                <a:solidFill>
                  <a:srgbClr val="000000"/>
                </a:solidFill>
                <a:effectLst/>
                <a:latin typeface="Abadi" panose="020B0604020104020204" pitchFamily="34" charset="0"/>
              </a:rPr>
              <a:t>The data indicates a </a:t>
            </a:r>
            <a:r>
              <a:rPr lang="es-MX" sz="1600" b="1" i="0" u="none" strike="noStrike" dirty="0">
                <a:solidFill>
                  <a:srgbClr val="000000"/>
                </a:solidFill>
                <a:effectLst/>
                <a:latin typeface="Abadi" panose="020B0604020104020204" pitchFamily="34" charset="0"/>
              </a:rPr>
              <a:t>total of 100 successful missions</a:t>
            </a:r>
            <a:r>
              <a:rPr lang="es-MX" sz="1600" b="0" i="0" u="none" strike="noStrike" dirty="0">
                <a:solidFill>
                  <a:srgbClr val="000000"/>
                </a:solidFill>
                <a:effectLst/>
                <a:latin typeface="Abadi" panose="020B0604020104020204" pitchFamily="34" charset="0"/>
              </a:rPr>
              <a:t> and only </a:t>
            </a:r>
            <a:r>
              <a:rPr lang="es-MX" sz="1600" b="1" i="0" u="none" strike="noStrike" dirty="0">
                <a:solidFill>
                  <a:srgbClr val="000000"/>
                </a:solidFill>
                <a:effectLst/>
                <a:latin typeface="Abadi" panose="020B0604020104020204" pitchFamily="34" charset="0"/>
              </a:rPr>
              <a:t>1 failure</a:t>
            </a:r>
            <a:r>
              <a:rPr lang="es-MX" sz="1600" b="0" i="0" u="none" strike="noStrike" dirty="0">
                <a:solidFill>
                  <a:srgbClr val="000000"/>
                </a:solidFill>
                <a:effectLst/>
                <a:latin typeface="Abadi" panose="020B0604020104020204" pitchFamily="34" charset="0"/>
              </a:rPr>
              <a:t>. This showcases a high success rate, with a dominant number of successful outcomes, emphasizing the reliability of the missions. The payload status uncertainty in one success does not change the overall positive trend in mission completion.</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7" name="Imagen 6">
            <a:extLst>
              <a:ext uri="{FF2B5EF4-FFF2-40B4-BE49-F238E27FC236}">
                <a16:creationId xmlns:a16="http://schemas.microsoft.com/office/drawing/2014/main" id="{3152B93D-98A3-63FD-EDC0-43F3F17FD5CD}"/>
              </a:ext>
            </a:extLst>
          </p:cNvPr>
          <p:cNvPicPr>
            <a:picLocks noChangeAspect="1"/>
          </p:cNvPicPr>
          <p:nvPr/>
        </p:nvPicPr>
        <p:blipFill>
          <a:blip r:embed="rId3"/>
          <a:stretch>
            <a:fillRect/>
          </a:stretch>
        </p:blipFill>
        <p:spPr>
          <a:xfrm>
            <a:off x="264127" y="2476500"/>
            <a:ext cx="4025900" cy="190500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576320" y="1825625"/>
            <a:ext cx="6939279" cy="4351338"/>
          </a:xfrm>
          <a:prstGeom prst="rect">
            <a:avLst/>
          </a:prstGeom>
        </p:spPr>
        <p:txBody>
          <a:bodyPr>
            <a:normAutofit/>
          </a:bodyPr>
          <a:lstStyle/>
          <a:p>
            <a:pPr marL="0" indent="0" algn="l">
              <a:buNone/>
            </a:pPr>
            <a:r>
              <a:rPr lang="es-MX" sz="1600" b="1" i="0" u="none" strike="noStrike" dirty="0">
                <a:solidFill>
                  <a:srgbClr val="000000"/>
                </a:solidFill>
                <a:effectLst/>
                <a:latin typeface="Abadi" panose="020B0604020104020204" pitchFamily="34" charset="0"/>
              </a:rPr>
              <a:t>Interpretation:</a:t>
            </a:r>
            <a:endParaRPr lang="es-MX" sz="1600" b="0" i="0" u="none" strike="noStrike" dirty="0">
              <a:solidFill>
                <a:srgbClr val="000000"/>
              </a:solidFill>
              <a:effectLst/>
              <a:latin typeface="Abadi" panose="020B0604020104020204" pitchFamily="34" charset="0"/>
            </a:endParaRPr>
          </a:p>
          <a:p>
            <a:pPr algn="l"/>
            <a:r>
              <a:rPr lang="es-MX" sz="1600" b="0" i="0" u="none" strike="noStrike" dirty="0">
                <a:solidFill>
                  <a:srgbClr val="000000"/>
                </a:solidFill>
                <a:effectLst/>
                <a:latin typeface="Abadi" panose="020B0604020104020204" pitchFamily="34" charset="0"/>
              </a:rPr>
              <a:t>The booster versions listed include various iterations of the Falcon 9 Block 5 (F9 B5), each with varying payload capacities. Typically, newer boosters such as </a:t>
            </a:r>
            <a:r>
              <a:rPr lang="es-MX" sz="1600" b="1" i="0" u="none" strike="noStrike" dirty="0">
                <a:solidFill>
                  <a:srgbClr val="000000"/>
                </a:solidFill>
                <a:effectLst/>
                <a:latin typeface="Abadi" panose="020B0604020104020204" pitchFamily="34" charset="0"/>
              </a:rPr>
              <a:t>F9 B5 B1060.2</a:t>
            </a:r>
            <a:r>
              <a:rPr lang="es-MX" sz="1600" b="0" i="0" u="none" strike="noStrike" dirty="0">
                <a:solidFill>
                  <a:srgbClr val="000000"/>
                </a:solidFill>
                <a:effectLst/>
                <a:latin typeface="Abadi" panose="020B0604020104020204" pitchFamily="34" charset="0"/>
              </a:rPr>
              <a:t> and </a:t>
            </a:r>
            <a:r>
              <a:rPr lang="es-MX" sz="1600" b="1" i="0" u="none" strike="noStrike" dirty="0">
                <a:solidFill>
                  <a:srgbClr val="000000"/>
                </a:solidFill>
                <a:effectLst/>
                <a:latin typeface="Abadi" panose="020B0604020104020204" pitchFamily="34" charset="0"/>
              </a:rPr>
              <a:t>F9 B5 B1060.3</a:t>
            </a:r>
            <a:r>
              <a:rPr lang="es-MX" sz="1600" b="0" i="0" u="none" strike="noStrike" dirty="0">
                <a:solidFill>
                  <a:srgbClr val="000000"/>
                </a:solidFill>
                <a:effectLst/>
                <a:latin typeface="Abadi" panose="020B0604020104020204" pitchFamily="34" charset="0"/>
              </a:rPr>
              <a:t> are upgraded with better performance, which often includes the ability to carry larger payloads. These newer models are more likely to have been used for missions with heavier payloads.</a:t>
            </a:r>
          </a:p>
          <a:p>
            <a:pPr marL="0" indent="0" algn="l">
              <a:buNone/>
            </a:pPr>
            <a:r>
              <a:rPr lang="es-MX" sz="1600" b="1" i="0" u="none" strike="noStrike" dirty="0">
                <a:solidFill>
                  <a:srgbClr val="000000"/>
                </a:solidFill>
                <a:effectLst/>
                <a:latin typeface="Abadi" panose="020B0604020104020204" pitchFamily="34" charset="0"/>
              </a:rPr>
              <a:t>Conclusion:</a:t>
            </a:r>
            <a:endParaRPr lang="es-MX" sz="1600" b="0" i="0" u="none" strike="noStrike" dirty="0">
              <a:solidFill>
                <a:srgbClr val="000000"/>
              </a:solidFill>
              <a:effectLst/>
              <a:latin typeface="Abadi" panose="020B0604020104020204" pitchFamily="34" charset="0"/>
            </a:endParaRPr>
          </a:p>
          <a:p>
            <a:pPr algn="l"/>
            <a:r>
              <a:rPr lang="es-MX" sz="1600" b="0" i="0" u="none" strike="noStrike" dirty="0">
                <a:solidFill>
                  <a:srgbClr val="000000"/>
                </a:solidFill>
                <a:effectLst/>
                <a:latin typeface="Abadi" panose="020B0604020104020204" pitchFamily="34" charset="0"/>
              </a:rPr>
              <a:t>Based on the booster versions provided, the </a:t>
            </a:r>
            <a:r>
              <a:rPr lang="es-MX" sz="1600" b="1" i="0" u="none" strike="noStrike" dirty="0">
                <a:solidFill>
                  <a:srgbClr val="000000"/>
                </a:solidFill>
                <a:effectLst/>
                <a:latin typeface="Abadi" panose="020B0604020104020204" pitchFamily="34" charset="0"/>
              </a:rPr>
              <a:t>boosters that likely carried the maximum payload mass</a:t>
            </a:r>
            <a:r>
              <a:rPr lang="es-MX" sz="1600" b="0" i="0" u="none" strike="noStrike" dirty="0">
                <a:solidFill>
                  <a:srgbClr val="000000"/>
                </a:solidFill>
                <a:effectLst/>
                <a:latin typeface="Abadi" panose="020B0604020104020204" pitchFamily="34" charset="0"/>
              </a:rPr>
              <a:t> are:</a:t>
            </a:r>
          </a:p>
          <a:p>
            <a:pPr algn="l">
              <a:buFont typeface="Arial" panose="020B0604020202020204" pitchFamily="34" charset="0"/>
              <a:buChar char="•"/>
            </a:pPr>
            <a:r>
              <a:rPr lang="es-MX" sz="1600" b="1" i="0" u="none" strike="noStrike" dirty="0">
                <a:solidFill>
                  <a:srgbClr val="000000"/>
                </a:solidFill>
                <a:effectLst/>
                <a:latin typeface="Abadi" panose="020B0604020104020204" pitchFamily="34" charset="0"/>
              </a:rPr>
              <a:t>F9 B5 B1060.2</a:t>
            </a:r>
            <a:endParaRPr lang="es-MX" sz="1600" b="0" i="0" u="none" strike="noStrike" dirty="0">
              <a:solidFill>
                <a:srgbClr val="000000"/>
              </a:solidFill>
              <a:effectLst/>
              <a:latin typeface="Abadi" panose="020B0604020104020204" pitchFamily="34" charset="0"/>
            </a:endParaRPr>
          </a:p>
          <a:p>
            <a:pPr algn="l">
              <a:buFont typeface="Arial" panose="020B0604020202020204" pitchFamily="34" charset="0"/>
              <a:buChar char="•"/>
            </a:pPr>
            <a:r>
              <a:rPr lang="es-MX" sz="1600" b="1" i="0" u="none" strike="noStrike" dirty="0">
                <a:solidFill>
                  <a:srgbClr val="000000"/>
                </a:solidFill>
                <a:effectLst/>
                <a:latin typeface="Abadi" panose="020B0604020104020204" pitchFamily="34" charset="0"/>
              </a:rPr>
              <a:t>F9 B5 B1060.3</a:t>
            </a:r>
            <a:endParaRPr lang="es-MX" sz="1600" b="0" i="0" u="none" strike="noStrike" dirty="0">
              <a:solidFill>
                <a:srgbClr val="000000"/>
              </a:solidFill>
              <a:effectLst/>
              <a:latin typeface="Abadi" panose="020B0604020104020204" pitchFamily="34" charset="0"/>
            </a:endParaRPr>
          </a:p>
          <a:p>
            <a:pPr algn="l"/>
            <a:r>
              <a:rPr lang="es-MX" sz="1600" b="0" i="0" u="none" strike="noStrike" dirty="0">
                <a:solidFill>
                  <a:srgbClr val="000000"/>
                </a:solidFill>
                <a:effectLst/>
                <a:latin typeface="Abadi" panose="020B0604020104020204" pitchFamily="34" charset="0"/>
              </a:rPr>
              <a:t>These versions are more recent and typically carry heavier payloads due to improved capabilities and design upgrades.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Imagen 1">
            <a:extLst>
              <a:ext uri="{FF2B5EF4-FFF2-40B4-BE49-F238E27FC236}">
                <a16:creationId xmlns:a16="http://schemas.microsoft.com/office/drawing/2014/main" id="{52370987-78A8-B15A-5B2F-641D0FC3E407}"/>
              </a:ext>
            </a:extLst>
          </p:cNvPr>
          <p:cNvPicPr>
            <a:picLocks noChangeAspect="1"/>
          </p:cNvPicPr>
          <p:nvPr/>
        </p:nvPicPr>
        <p:blipFill>
          <a:blip r:embed="rId3"/>
          <a:stretch>
            <a:fillRect/>
          </a:stretch>
        </p:blipFill>
        <p:spPr>
          <a:xfrm>
            <a:off x="1363980" y="1620044"/>
            <a:ext cx="1701800" cy="476250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486291" y="2774605"/>
            <a:ext cx="9083039" cy="3373813"/>
          </a:xfrm>
          <a:prstGeom prst="rect">
            <a:avLst/>
          </a:prstGeom>
        </p:spPr>
        <p:txBody>
          <a:bodyPr lIns="91440" tIns="45720" rIns="91440" bIns="45720" anchor="t">
            <a:normAutofit fontScale="92500" lnSpcReduction="10000"/>
          </a:bodyPr>
          <a:lstStyle/>
          <a:p>
            <a:pPr marL="0" indent="0" algn="l">
              <a:buNone/>
            </a:pPr>
            <a:r>
              <a:rPr lang="es-MX" sz="1600" b="1" i="0" u="none" strike="noStrike" dirty="0">
                <a:solidFill>
                  <a:srgbClr val="000000"/>
                </a:solidFill>
                <a:effectLst/>
                <a:latin typeface="Abadi" panose="020B0604020104020204" pitchFamily="34" charset="0"/>
              </a:rPr>
              <a:t>Interpretation:</a:t>
            </a:r>
            <a:endParaRPr lang="es-MX" sz="1600" b="0" i="0" u="none" strike="noStrike" dirty="0">
              <a:solidFill>
                <a:srgbClr val="000000"/>
              </a:solidFill>
              <a:effectLst/>
              <a:latin typeface="Abadi" panose="020B0604020104020204" pitchFamily="34" charset="0"/>
            </a:endParaRPr>
          </a:p>
          <a:p>
            <a:pPr algn="l"/>
            <a:r>
              <a:rPr lang="es-MX" sz="1600" b="0" i="0" u="none" strike="noStrike" dirty="0">
                <a:solidFill>
                  <a:srgbClr val="000000"/>
                </a:solidFill>
                <a:effectLst/>
                <a:latin typeface="Abadi" panose="020B0604020104020204" pitchFamily="34" charset="0"/>
              </a:rPr>
              <a:t>In the data provided, there were two instances of failed landings on the drone ship in the year 2015:</a:t>
            </a:r>
          </a:p>
          <a:p>
            <a:pPr algn="l">
              <a:buFont typeface="Arial" panose="020B0604020202020204" pitchFamily="34" charset="0"/>
              <a:buChar char="•"/>
            </a:pPr>
            <a:r>
              <a:rPr lang="es-MX" sz="1600" b="1" i="0" u="none" strike="noStrike" dirty="0">
                <a:solidFill>
                  <a:srgbClr val="000000"/>
                </a:solidFill>
                <a:effectLst/>
                <a:latin typeface="Abadi" panose="020B0604020104020204" pitchFamily="34" charset="0"/>
              </a:rPr>
              <a:t>January</a:t>
            </a:r>
            <a:r>
              <a:rPr lang="es-MX" sz="1600" b="0" i="0" u="none" strike="noStrike" dirty="0">
                <a:solidFill>
                  <a:srgbClr val="000000"/>
                </a:solidFill>
                <a:effectLst/>
                <a:latin typeface="Abadi" panose="020B0604020104020204" pitchFamily="34" charset="0"/>
              </a:rPr>
              <a:t>: The landing failed on the drone ship for </a:t>
            </a:r>
            <a:r>
              <a:rPr lang="es-MX" sz="1600" b="1" i="0" u="none" strike="noStrike" dirty="0">
                <a:solidFill>
                  <a:srgbClr val="000000"/>
                </a:solidFill>
                <a:effectLst/>
                <a:latin typeface="Abadi" panose="020B0604020104020204" pitchFamily="34" charset="0"/>
              </a:rPr>
              <a:t>Booster Version: F9 v1.1 B1012</a:t>
            </a:r>
            <a:r>
              <a:rPr lang="es-MX" sz="1600" b="0" i="0" u="none" strike="noStrike" dirty="0">
                <a:solidFill>
                  <a:srgbClr val="000000"/>
                </a:solidFill>
                <a:effectLst/>
                <a:latin typeface="Abadi" panose="020B0604020104020204" pitchFamily="34" charset="0"/>
              </a:rPr>
              <a:t>, launched from </a:t>
            </a:r>
            <a:r>
              <a:rPr lang="es-MX" sz="1600" b="1" i="0" u="none" strike="noStrike" dirty="0">
                <a:solidFill>
                  <a:srgbClr val="000000"/>
                </a:solidFill>
                <a:effectLst/>
                <a:latin typeface="Abadi" panose="020B0604020104020204" pitchFamily="34" charset="0"/>
              </a:rPr>
              <a:t>CCAFS LC-40</a:t>
            </a:r>
            <a:r>
              <a:rPr lang="es-MX" sz="1600" b="0" i="0" u="none" strike="noStrike" dirty="0">
                <a:solidFill>
                  <a:srgbClr val="000000"/>
                </a:solidFill>
                <a:effectLst/>
                <a:latin typeface="Abadi" panose="020B0604020104020204" pitchFamily="34" charset="0"/>
              </a:rPr>
              <a:t>.</a:t>
            </a:r>
          </a:p>
          <a:p>
            <a:pPr algn="l">
              <a:buFont typeface="Arial" panose="020B0604020202020204" pitchFamily="34" charset="0"/>
              <a:buChar char="•"/>
            </a:pPr>
            <a:r>
              <a:rPr lang="es-MX" sz="1600" b="1" i="0" u="none" strike="noStrike" dirty="0">
                <a:solidFill>
                  <a:srgbClr val="000000"/>
                </a:solidFill>
                <a:effectLst/>
                <a:latin typeface="Abadi" panose="020B0604020104020204" pitchFamily="34" charset="0"/>
              </a:rPr>
              <a:t>April</a:t>
            </a:r>
            <a:r>
              <a:rPr lang="es-MX" sz="1600" b="0" i="0" u="none" strike="noStrike" dirty="0">
                <a:solidFill>
                  <a:srgbClr val="000000"/>
                </a:solidFill>
                <a:effectLst/>
                <a:latin typeface="Abadi" panose="020B0604020104020204" pitchFamily="34" charset="0"/>
              </a:rPr>
              <a:t>: The landing failed again on the drone ship for </a:t>
            </a:r>
            <a:r>
              <a:rPr lang="es-MX" sz="1600" b="1" i="0" u="none" strike="noStrike" dirty="0">
                <a:solidFill>
                  <a:srgbClr val="000000"/>
                </a:solidFill>
                <a:effectLst/>
                <a:latin typeface="Abadi" panose="020B0604020104020204" pitchFamily="34" charset="0"/>
              </a:rPr>
              <a:t>Booster Version: F9 v1.1 B1015</a:t>
            </a:r>
            <a:r>
              <a:rPr lang="es-MX" sz="1600" b="0" i="0" u="none" strike="noStrike" dirty="0">
                <a:solidFill>
                  <a:srgbClr val="000000"/>
                </a:solidFill>
                <a:effectLst/>
                <a:latin typeface="Abadi" panose="020B0604020104020204" pitchFamily="34" charset="0"/>
              </a:rPr>
              <a:t>, launched from </a:t>
            </a:r>
            <a:r>
              <a:rPr lang="es-MX" sz="1600" b="1" i="0" u="none" strike="noStrike" dirty="0">
                <a:solidFill>
                  <a:srgbClr val="000000"/>
                </a:solidFill>
                <a:effectLst/>
                <a:latin typeface="Abadi" panose="020B0604020104020204" pitchFamily="34" charset="0"/>
              </a:rPr>
              <a:t>CCAFS LC-40</a:t>
            </a:r>
            <a:r>
              <a:rPr lang="es-MX" sz="1600" b="0" i="0" u="none" strike="noStrike" dirty="0">
                <a:solidFill>
                  <a:srgbClr val="000000"/>
                </a:solidFill>
                <a:effectLst/>
                <a:latin typeface="Abadi" panose="020B0604020104020204" pitchFamily="34" charset="0"/>
              </a:rPr>
              <a:t>.</a:t>
            </a:r>
          </a:p>
          <a:p>
            <a:pPr marL="0" indent="0" algn="l">
              <a:buNone/>
            </a:pPr>
            <a:r>
              <a:rPr lang="es-MX" sz="1600" b="1" i="0" u="none" strike="noStrike" dirty="0">
                <a:solidFill>
                  <a:srgbClr val="000000"/>
                </a:solidFill>
                <a:effectLst/>
                <a:latin typeface="Abadi" panose="020B0604020104020204" pitchFamily="34" charset="0"/>
              </a:rPr>
              <a:t>Conclusion:</a:t>
            </a:r>
            <a:endParaRPr lang="es-MX" sz="1600" b="0" i="0" u="none" strike="noStrike" dirty="0">
              <a:solidFill>
                <a:srgbClr val="000000"/>
              </a:solidFill>
              <a:effectLst/>
              <a:latin typeface="Abadi" panose="020B0604020104020204" pitchFamily="34" charset="0"/>
            </a:endParaRPr>
          </a:p>
          <a:p>
            <a:pPr algn="l"/>
            <a:r>
              <a:rPr lang="es-MX" sz="1600" b="0" i="0" u="none" strike="noStrike" dirty="0">
                <a:solidFill>
                  <a:srgbClr val="000000"/>
                </a:solidFill>
                <a:effectLst/>
                <a:latin typeface="Abadi" panose="020B0604020104020204" pitchFamily="34" charset="0"/>
              </a:rPr>
              <a:t>The </a:t>
            </a:r>
            <a:r>
              <a:rPr lang="es-MX" sz="1600" b="1" i="0" u="none" strike="noStrike" dirty="0">
                <a:solidFill>
                  <a:srgbClr val="000000"/>
                </a:solidFill>
                <a:effectLst/>
                <a:latin typeface="Abadi" panose="020B0604020104020204" pitchFamily="34" charset="0"/>
              </a:rPr>
              <a:t>failed landing outcomes</a:t>
            </a:r>
            <a:r>
              <a:rPr lang="es-MX" sz="1600" b="0" i="0" u="none" strike="noStrike" dirty="0">
                <a:solidFill>
                  <a:srgbClr val="000000"/>
                </a:solidFill>
                <a:effectLst/>
                <a:latin typeface="Abadi" panose="020B0604020104020204" pitchFamily="34" charset="0"/>
              </a:rPr>
              <a:t> on the drone ship in 2015 are as follows:</a:t>
            </a:r>
          </a:p>
          <a:p>
            <a:pPr algn="l">
              <a:buFont typeface="+mj-lt"/>
              <a:buAutoNum type="arabicPeriod"/>
            </a:pPr>
            <a:r>
              <a:rPr lang="es-MX" sz="1600" b="1" i="0" u="none" strike="noStrike" dirty="0">
                <a:solidFill>
                  <a:srgbClr val="000000"/>
                </a:solidFill>
                <a:effectLst/>
                <a:latin typeface="Abadi" panose="020B0604020104020204" pitchFamily="34" charset="0"/>
              </a:rPr>
              <a:t>Booster Version: F9 v1.1 B1012</a:t>
            </a:r>
            <a:r>
              <a:rPr lang="es-MX" sz="1600" b="0" i="0" u="none" strike="noStrike" dirty="0">
                <a:solidFill>
                  <a:srgbClr val="000000"/>
                </a:solidFill>
                <a:effectLst/>
                <a:latin typeface="Abadi" panose="020B0604020104020204" pitchFamily="34" charset="0"/>
              </a:rPr>
              <a:t> - </a:t>
            </a:r>
            <a:r>
              <a:rPr lang="es-MX" sz="1600" b="1" i="0" u="none" strike="noStrike" dirty="0">
                <a:solidFill>
                  <a:srgbClr val="000000"/>
                </a:solidFill>
                <a:effectLst/>
                <a:latin typeface="Abadi" panose="020B0604020104020204" pitchFamily="34" charset="0"/>
              </a:rPr>
              <a:t>Launch Site: CCAFS LC-40</a:t>
            </a:r>
            <a:r>
              <a:rPr lang="es-MX" sz="1600" b="0" i="0" u="none" strike="noStrike" dirty="0">
                <a:solidFill>
                  <a:srgbClr val="000000"/>
                </a:solidFill>
                <a:effectLst/>
                <a:latin typeface="Abadi" panose="020B0604020104020204" pitchFamily="34" charset="0"/>
              </a:rPr>
              <a:t> (January)</a:t>
            </a:r>
          </a:p>
          <a:p>
            <a:pPr algn="l">
              <a:buFont typeface="+mj-lt"/>
              <a:buAutoNum type="arabicPeriod"/>
            </a:pPr>
            <a:r>
              <a:rPr lang="es-MX" sz="1600" b="1" i="0" u="none" strike="noStrike" dirty="0">
                <a:solidFill>
                  <a:srgbClr val="000000"/>
                </a:solidFill>
                <a:effectLst/>
                <a:latin typeface="Abadi" panose="020B0604020104020204" pitchFamily="34" charset="0"/>
              </a:rPr>
              <a:t>Booster Version: F9 v1.1 B1015</a:t>
            </a:r>
            <a:r>
              <a:rPr lang="es-MX" sz="1600" b="0" i="0" u="none" strike="noStrike" dirty="0">
                <a:solidFill>
                  <a:srgbClr val="000000"/>
                </a:solidFill>
                <a:effectLst/>
                <a:latin typeface="Abadi" panose="020B0604020104020204" pitchFamily="34" charset="0"/>
              </a:rPr>
              <a:t> - </a:t>
            </a:r>
            <a:r>
              <a:rPr lang="es-MX" sz="1600" b="1" i="0" u="none" strike="noStrike" dirty="0">
                <a:solidFill>
                  <a:srgbClr val="000000"/>
                </a:solidFill>
                <a:effectLst/>
                <a:latin typeface="Abadi" panose="020B0604020104020204" pitchFamily="34" charset="0"/>
              </a:rPr>
              <a:t>Launch Site: CCAFS LC-40</a:t>
            </a:r>
            <a:r>
              <a:rPr lang="es-MX" sz="1600" b="0" i="0" u="none" strike="noStrike" dirty="0">
                <a:solidFill>
                  <a:srgbClr val="000000"/>
                </a:solidFill>
                <a:effectLst/>
                <a:latin typeface="Abadi" panose="020B0604020104020204" pitchFamily="34" charset="0"/>
              </a:rPr>
              <a:t> (April)</a:t>
            </a:r>
          </a:p>
          <a:p>
            <a:pPr algn="l"/>
            <a:r>
              <a:rPr lang="es-MX" sz="1600" b="0" i="0" u="none" strike="noStrike" dirty="0">
                <a:solidFill>
                  <a:srgbClr val="000000"/>
                </a:solidFill>
                <a:effectLst/>
                <a:latin typeface="Abadi" panose="020B0604020104020204" pitchFamily="34" charset="0"/>
              </a:rPr>
              <a:t>These failures occurred during attempts to land the boosters on a drone ship, both launched from the same site, </a:t>
            </a:r>
            <a:r>
              <a:rPr lang="es-MX" sz="1600" b="1" i="0" u="none" strike="noStrike" dirty="0">
                <a:solidFill>
                  <a:srgbClr val="000000"/>
                </a:solidFill>
                <a:effectLst/>
                <a:latin typeface="Abadi" panose="020B0604020104020204" pitchFamily="34" charset="0"/>
              </a:rPr>
              <a:t>CCAFS LC-40</a:t>
            </a:r>
            <a:r>
              <a:rPr lang="es-MX" sz="1600" b="0" i="0" u="none" strike="noStrike" dirty="0">
                <a:solidFill>
                  <a:srgbClr val="000000"/>
                </a:solidFill>
                <a:effectLst/>
                <a:latin typeface="Abadi" panose="020B0604020104020204" pitchFamily="34" charset="0"/>
              </a:rPr>
              <a:t>, in the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Imagen 1">
            <a:extLst>
              <a:ext uri="{FF2B5EF4-FFF2-40B4-BE49-F238E27FC236}">
                <a16:creationId xmlns:a16="http://schemas.microsoft.com/office/drawing/2014/main" id="{14B05217-D4CD-420B-E620-91C32AE057B0}"/>
              </a:ext>
            </a:extLst>
          </p:cNvPr>
          <p:cNvPicPr>
            <a:picLocks noChangeAspect="1"/>
          </p:cNvPicPr>
          <p:nvPr/>
        </p:nvPicPr>
        <p:blipFill>
          <a:blip r:embed="rId3"/>
          <a:stretch>
            <a:fillRect/>
          </a:stretch>
        </p:blipFill>
        <p:spPr>
          <a:xfrm>
            <a:off x="3213100" y="1483360"/>
            <a:ext cx="5765800" cy="116840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63050" y="1380966"/>
            <a:ext cx="9745589" cy="5263673"/>
          </a:xfrm>
          <a:prstGeom prst="rect">
            <a:avLst/>
          </a:prstGeom>
        </p:spPr>
        <p:txBody>
          <a:bodyPr lIns="91440" tIns="45720" rIns="91440" bIns="45720" anchor="t"/>
          <a:lstStyle/>
          <a:p>
            <a:pPr marL="0" indent="0" algn="l">
              <a:buNone/>
            </a:pPr>
            <a:r>
              <a:rPr lang="es-MX" sz="1600" b="1" i="0" u="none" strike="noStrike" dirty="0">
                <a:solidFill>
                  <a:srgbClr val="000000"/>
                </a:solidFill>
                <a:effectLst/>
                <a:latin typeface="Abadi" panose="020B0604020104020204" pitchFamily="34" charset="0"/>
              </a:rPr>
              <a:t>Interpretation:</a:t>
            </a:r>
            <a:endParaRPr lang="es-MX" sz="1600" b="0" i="0" u="none" strike="noStrike" dirty="0">
              <a:solidFill>
                <a:srgbClr val="000000"/>
              </a:solidFill>
              <a:effectLst/>
              <a:latin typeface="Abadi" panose="020B0604020104020204" pitchFamily="34" charset="0"/>
            </a:endParaRPr>
          </a:p>
          <a:p>
            <a:pPr algn="l"/>
            <a:r>
              <a:rPr lang="es-MX" sz="1600" b="0" i="0" u="none" strike="noStrike" dirty="0">
                <a:solidFill>
                  <a:srgbClr val="000000"/>
                </a:solidFill>
                <a:effectLst/>
                <a:latin typeface="Abadi" panose="020B0604020104020204" pitchFamily="34" charset="0"/>
              </a:rPr>
              <a:t>The data provided lists various landing outcomes along with their respective counts. To rank them in descending order based on the count, we will arrange the outcomes starting with the highest number.</a:t>
            </a:r>
          </a:p>
          <a:p>
            <a:pPr algn="l"/>
            <a:r>
              <a:rPr lang="es-MX" sz="1600" b="1" i="0" u="none" strike="noStrike" dirty="0">
                <a:solidFill>
                  <a:srgbClr val="000000"/>
                </a:solidFill>
                <a:effectLst/>
                <a:latin typeface="Abadi" panose="020B0604020104020204" pitchFamily="34" charset="0"/>
              </a:rPr>
              <a:t>Landing Outcome Counts in Descending Order:</a:t>
            </a:r>
            <a:endParaRPr lang="es-MX" sz="1600" b="0" i="0" u="none" strike="noStrike" dirty="0">
              <a:solidFill>
                <a:srgbClr val="000000"/>
              </a:solidFill>
              <a:effectLst/>
              <a:latin typeface="Abadi" panose="020B0604020104020204" pitchFamily="34" charset="0"/>
            </a:endParaRPr>
          </a:p>
          <a:p>
            <a:pPr algn="l">
              <a:buFont typeface="+mj-lt"/>
              <a:buAutoNum type="arabicPeriod"/>
            </a:pPr>
            <a:r>
              <a:rPr lang="es-MX" sz="1600" b="1" i="0" u="none" strike="noStrike" dirty="0">
                <a:solidFill>
                  <a:srgbClr val="000000"/>
                </a:solidFill>
                <a:effectLst/>
                <a:latin typeface="Abadi" panose="020B0604020104020204" pitchFamily="34" charset="0"/>
              </a:rPr>
              <a:t>No attempt</a:t>
            </a:r>
            <a:r>
              <a:rPr lang="es-MX" sz="1600" b="0" i="0" u="none" strike="noStrike" dirty="0">
                <a:solidFill>
                  <a:srgbClr val="000000"/>
                </a:solidFill>
                <a:effectLst/>
                <a:latin typeface="Abadi" panose="020B0604020104020204" pitchFamily="34" charset="0"/>
              </a:rPr>
              <a:t> – 10</a:t>
            </a:r>
          </a:p>
          <a:p>
            <a:pPr algn="l">
              <a:buFont typeface="+mj-lt"/>
              <a:buAutoNum type="arabicPeriod"/>
            </a:pPr>
            <a:r>
              <a:rPr lang="es-MX" sz="1600" b="1" i="0" u="none" strike="noStrike" dirty="0">
                <a:solidFill>
                  <a:srgbClr val="000000"/>
                </a:solidFill>
                <a:effectLst/>
                <a:latin typeface="Abadi" panose="020B0604020104020204" pitchFamily="34" charset="0"/>
              </a:rPr>
              <a:t>Success (drone ship)</a:t>
            </a:r>
            <a:r>
              <a:rPr lang="es-MX" sz="1600" b="0" i="0" u="none" strike="noStrike" dirty="0">
                <a:solidFill>
                  <a:srgbClr val="000000"/>
                </a:solidFill>
                <a:effectLst/>
                <a:latin typeface="Abadi" panose="020B0604020104020204" pitchFamily="34" charset="0"/>
              </a:rPr>
              <a:t> – 5</a:t>
            </a:r>
          </a:p>
          <a:p>
            <a:pPr algn="l">
              <a:buFont typeface="+mj-lt"/>
              <a:buAutoNum type="arabicPeriod"/>
            </a:pPr>
            <a:r>
              <a:rPr lang="es-MX" sz="1600" b="1" i="0" u="none" strike="noStrike" dirty="0">
                <a:solidFill>
                  <a:srgbClr val="000000"/>
                </a:solidFill>
                <a:effectLst/>
                <a:latin typeface="Abadi" panose="020B0604020104020204" pitchFamily="34" charset="0"/>
              </a:rPr>
              <a:t>Failure (drone ship)</a:t>
            </a:r>
            <a:r>
              <a:rPr lang="es-MX" sz="1600" b="0" i="0" u="none" strike="noStrike" dirty="0">
                <a:solidFill>
                  <a:srgbClr val="000000"/>
                </a:solidFill>
                <a:effectLst/>
                <a:latin typeface="Abadi" panose="020B0604020104020204" pitchFamily="34" charset="0"/>
              </a:rPr>
              <a:t> – 5</a:t>
            </a:r>
          </a:p>
          <a:p>
            <a:pPr algn="l">
              <a:buFont typeface="+mj-lt"/>
              <a:buAutoNum type="arabicPeriod"/>
            </a:pPr>
            <a:r>
              <a:rPr lang="es-MX" sz="1600" b="1" i="0" u="none" strike="noStrike" dirty="0">
                <a:solidFill>
                  <a:srgbClr val="000000"/>
                </a:solidFill>
                <a:effectLst/>
                <a:latin typeface="Abadi" panose="020B0604020104020204" pitchFamily="34" charset="0"/>
              </a:rPr>
              <a:t>Success (ground pad)</a:t>
            </a:r>
            <a:r>
              <a:rPr lang="es-MX" sz="1600" b="0" i="0" u="none" strike="noStrike" dirty="0">
                <a:solidFill>
                  <a:srgbClr val="000000"/>
                </a:solidFill>
                <a:effectLst/>
                <a:latin typeface="Abadi" panose="020B0604020104020204" pitchFamily="34" charset="0"/>
              </a:rPr>
              <a:t> – 3</a:t>
            </a:r>
          </a:p>
          <a:p>
            <a:pPr algn="l">
              <a:buFont typeface="+mj-lt"/>
              <a:buAutoNum type="arabicPeriod"/>
            </a:pPr>
            <a:r>
              <a:rPr lang="es-MX" sz="1600" b="1" i="0" u="none" strike="noStrike" dirty="0">
                <a:solidFill>
                  <a:srgbClr val="000000"/>
                </a:solidFill>
                <a:effectLst/>
                <a:latin typeface="Abadi" panose="020B0604020104020204" pitchFamily="34" charset="0"/>
              </a:rPr>
              <a:t>Controlled (ocean)</a:t>
            </a:r>
            <a:r>
              <a:rPr lang="es-MX" sz="1600" b="0" i="0" u="none" strike="noStrike" dirty="0">
                <a:solidFill>
                  <a:srgbClr val="000000"/>
                </a:solidFill>
                <a:effectLst/>
                <a:latin typeface="Abadi" panose="020B0604020104020204" pitchFamily="34" charset="0"/>
              </a:rPr>
              <a:t> – 3</a:t>
            </a:r>
          </a:p>
          <a:p>
            <a:pPr algn="l">
              <a:buFont typeface="+mj-lt"/>
              <a:buAutoNum type="arabicPeriod"/>
            </a:pPr>
            <a:r>
              <a:rPr lang="es-MX" sz="1600" b="1" i="0" u="none" strike="noStrike" dirty="0">
                <a:solidFill>
                  <a:srgbClr val="000000"/>
                </a:solidFill>
                <a:effectLst/>
                <a:latin typeface="Abadi" panose="020B0604020104020204" pitchFamily="34" charset="0"/>
              </a:rPr>
              <a:t>Uncontrolled (ocean)</a:t>
            </a:r>
            <a:r>
              <a:rPr lang="es-MX" sz="1600" b="0" i="0" u="none" strike="noStrike" dirty="0">
                <a:solidFill>
                  <a:srgbClr val="000000"/>
                </a:solidFill>
                <a:effectLst/>
                <a:latin typeface="Abadi" panose="020B0604020104020204" pitchFamily="34" charset="0"/>
              </a:rPr>
              <a:t> – 2</a:t>
            </a:r>
          </a:p>
          <a:p>
            <a:pPr algn="l">
              <a:buFont typeface="+mj-lt"/>
              <a:buAutoNum type="arabicPeriod"/>
            </a:pPr>
            <a:r>
              <a:rPr lang="es-MX" sz="1600" b="1" i="0" u="none" strike="noStrike" dirty="0">
                <a:solidFill>
                  <a:srgbClr val="000000"/>
                </a:solidFill>
                <a:effectLst/>
                <a:latin typeface="Abadi" panose="020B0604020104020204" pitchFamily="34" charset="0"/>
              </a:rPr>
              <a:t>Failure (parachute)</a:t>
            </a:r>
            <a:r>
              <a:rPr lang="es-MX" sz="1600" b="0" i="0" u="none" strike="noStrike" dirty="0">
                <a:solidFill>
                  <a:srgbClr val="000000"/>
                </a:solidFill>
                <a:effectLst/>
                <a:latin typeface="Abadi" panose="020B0604020104020204" pitchFamily="34" charset="0"/>
              </a:rPr>
              <a:t> – 2</a:t>
            </a:r>
          </a:p>
          <a:p>
            <a:pPr algn="l">
              <a:buFont typeface="+mj-lt"/>
              <a:buAutoNum type="arabicPeriod"/>
            </a:pPr>
            <a:r>
              <a:rPr lang="es-MX" sz="1600" b="1" i="0" u="none" strike="noStrike" dirty="0">
                <a:solidFill>
                  <a:srgbClr val="000000"/>
                </a:solidFill>
                <a:effectLst/>
                <a:latin typeface="Abadi" panose="020B0604020104020204" pitchFamily="34" charset="0"/>
              </a:rPr>
              <a:t>Precluded (drone ship)</a:t>
            </a:r>
            <a:r>
              <a:rPr lang="es-MX" sz="1600" b="0" i="0" u="none" strike="noStrike" dirty="0">
                <a:solidFill>
                  <a:srgbClr val="000000"/>
                </a:solidFill>
                <a:effectLst/>
                <a:latin typeface="Abadi" panose="020B0604020104020204" pitchFamily="34" charset="0"/>
              </a:rPr>
              <a:t> – 1</a:t>
            </a:r>
          </a:p>
          <a:p>
            <a:pPr marL="0" indent="0" algn="l">
              <a:buNone/>
            </a:pPr>
            <a:r>
              <a:rPr lang="es-MX" sz="1600" b="1" i="0" u="none" strike="noStrike" dirty="0">
                <a:solidFill>
                  <a:srgbClr val="000000"/>
                </a:solidFill>
                <a:effectLst/>
                <a:latin typeface="Abadi" panose="020B0604020104020204" pitchFamily="34" charset="0"/>
              </a:rPr>
              <a:t>Conclusion:</a:t>
            </a:r>
            <a:endParaRPr lang="es-MX" sz="1600" b="0" i="0" u="none" strike="noStrike" dirty="0">
              <a:solidFill>
                <a:srgbClr val="000000"/>
              </a:solidFill>
              <a:effectLst/>
              <a:latin typeface="Abadi" panose="020B0604020104020204" pitchFamily="34" charset="0"/>
            </a:endParaRPr>
          </a:p>
          <a:p>
            <a:pPr algn="l"/>
            <a:r>
              <a:rPr lang="es-MX" sz="1600" b="0" i="0" u="none" strike="noStrike" dirty="0">
                <a:solidFill>
                  <a:srgbClr val="000000"/>
                </a:solidFill>
                <a:effectLst/>
                <a:latin typeface="Abadi" panose="020B0604020104020204" pitchFamily="34" charset="0"/>
              </a:rPr>
              <a:t>The </a:t>
            </a:r>
            <a:r>
              <a:rPr lang="es-MX" sz="1600" b="1" i="0" u="none" strike="noStrike" dirty="0">
                <a:solidFill>
                  <a:srgbClr val="000000"/>
                </a:solidFill>
                <a:effectLst/>
                <a:latin typeface="Abadi" panose="020B0604020104020204" pitchFamily="34" charset="0"/>
              </a:rPr>
              <a:t>highest count</a:t>
            </a:r>
            <a:r>
              <a:rPr lang="es-MX" sz="1600" b="0" i="0" u="none" strike="noStrike" dirty="0">
                <a:solidFill>
                  <a:srgbClr val="000000"/>
                </a:solidFill>
                <a:effectLst/>
                <a:latin typeface="Abadi" panose="020B0604020104020204" pitchFamily="34" charset="0"/>
              </a:rPr>
              <a:t> of landing outcomes was </a:t>
            </a:r>
            <a:r>
              <a:rPr lang="es-MX" sz="1600" b="1" i="0" u="none" strike="noStrike" dirty="0">
                <a:solidFill>
                  <a:srgbClr val="000000"/>
                </a:solidFill>
                <a:effectLst/>
                <a:latin typeface="Abadi" panose="020B0604020104020204" pitchFamily="34" charset="0"/>
              </a:rPr>
              <a:t>"No attempt"</a:t>
            </a:r>
            <a:r>
              <a:rPr lang="es-MX" sz="1600" b="0" i="0" u="none" strike="noStrike" dirty="0">
                <a:solidFill>
                  <a:srgbClr val="000000"/>
                </a:solidFill>
                <a:effectLst/>
                <a:latin typeface="Abadi" panose="020B0604020104020204" pitchFamily="34" charset="0"/>
              </a:rPr>
              <a:t> with 10 instances, followed by both </a:t>
            </a:r>
            <a:r>
              <a:rPr lang="es-MX" sz="1600" b="1" i="0" u="none" strike="noStrike" dirty="0">
                <a:solidFill>
                  <a:srgbClr val="000000"/>
                </a:solidFill>
                <a:effectLst/>
                <a:latin typeface="Abadi" panose="020B0604020104020204" pitchFamily="34" charset="0"/>
              </a:rPr>
              <a:t>"Success (drone ship)"</a:t>
            </a:r>
            <a:r>
              <a:rPr lang="es-MX" sz="1600" b="0" i="0" u="none" strike="noStrike" dirty="0">
                <a:solidFill>
                  <a:srgbClr val="000000"/>
                </a:solidFill>
                <a:effectLst/>
                <a:latin typeface="Abadi" panose="020B0604020104020204" pitchFamily="34" charset="0"/>
              </a:rPr>
              <a:t>and </a:t>
            </a:r>
            <a:r>
              <a:rPr lang="es-MX" sz="1600" b="1" i="0" u="none" strike="noStrike" dirty="0">
                <a:solidFill>
                  <a:srgbClr val="000000"/>
                </a:solidFill>
                <a:effectLst/>
                <a:latin typeface="Abadi" panose="020B0604020104020204" pitchFamily="34" charset="0"/>
              </a:rPr>
              <a:t>"Failure (drone ship)"</a:t>
            </a:r>
            <a:r>
              <a:rPr lang="es-MX" sz="1600" b="0" i="0" u="none" strike="noStrike" dirty="0">
                <a:solidFill>
                  <a:srgbClr val="000000"/>
                </a:solidFill>
                <a:effectLst/>
                <a:latin typeface="Abadi" panose="020B0604020104020204" pitchFamily="34" charset="0"/>
              </a:rPr>
              <a:t>, each having 5 instances. The </a:t>
            </a:r>
            <a:r>
              <a:rPr lang="es-MX" sz="1600" b="1" i="0" u="none" strike="noStrike" dirty="0">
                <a:solidFill>
                  <a:srgbClr val="000000"/>
                </a:solidFill>
                <a:effectLst/>
                <a:latin typeface="Abadi" panose="020B0604020104020204" pitchFamily="34" charset="0"/>
              </a:rPr>
              <a:t>least common outcome</a:t>
            </a:r>
            <a:r>
              <a:rPr lang="es-MX" sz="1600" b="0" i="0" u="none" strike="noStrike" dirty="0">
                <a:solidFill>
                  <a:srgbClr val="000000"/>
                </a:solidFill>
                <a:effectLst/>
                <a:latin typeface="Abadi" panose="020B0604020104020204" pitchFamily="34" charset="0"/>
              </a:rPr>
              <a:t> was </a:t>
            </a:r>
            <a:r>
              <a:rPr lang="es-MX" sz="1600" b="1" i="0" u="none" strike="noStrike" dirty="0">
                <a:solidFill>
                  <a:srgbClr val="000000"/>
                </a:solidFill>
                <a:effectLst/>
                <a:latin typeface="Abadi" panose="020B0604020104020204" pitchFamily="34" charset="0"/>
              </a:rPr>
              <a:t>"Precluded (drone ship)"</a:t>
            </a:r>
            <a:r>
              <a:rPr lang="es-MX" sz="1600" b="0" i="0" u="none" strike="noStrike" dirty="0">
                <a:solidFill>
                  <a:srgbClr val="000000"/>
                </a:solidFill>
                <a:effectLst/>
                <a:latin typeface="Abadi" panose="020B0604020104020204" pitchFamily="34" charset="0"/>
              </a:rPr>
              <a:t> with just 1 instance. This ranking provides insight into the frequency of different types of landing outcomes during the given period.</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a:t>
            </a:r>
          </a:p>
        </p:txBody>
      </p:sp>
      <p:pic>
        <p:nvPicPr>
          <p:cNvPr id="6" name="Imagen 5">
            <a:extLst>
              <a:ext uri="{FF2B5EF4-FFF2-40B4-BE49-F238E27FC236}">
                <a16:creationId xmlns:a16="http://schemas.microsoft.com/office/drawing/2014/main" id="{47A5B1F6-2857-B5CB-EBB7-FA2742A9273B}"/>
              </a:ext>
            </a:extLst>
          </p:cNvPr>
          <p:cNvPicPr>
            <a:picLocks noChangeAspect="1"/>
          </p:cNvPicPr>
          <p:nvPr/>
        </p:nvPicPr>
        <p:blipFill>
          <a:blip r:embed="rId3"/>
          <a:stretch>
            <a:fillRect/>
          </a:stretch>
        </p:blipFill>
        <p:spPr>
          <a:xfrm>
            <a:off x="1747520" y="1358897"/>
            <a:ext cx="8696960" cy="523892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0F25FC8C-3DA3-EF92-1713-6080BD255AB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0D6C588-5CAB-2770-CDF1-9F89F2B9249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1986F6C-2F07-5F62-F76B-47190B3D79D1}"/>
              </a:ext>
            </a:extLst>
          </p:cNvPr>
          <p:cNvSpPr>
            <a:spLocks noGrp="1"/>
          </p:cNvSpPr>
          <p:nvPr>
            <p:ph idx="4294967295"/>
          </p:nvPr>
        </p:nvSpPr>
        <p:spPr>
          <a:xfrm>
            <a:off x="1154979" y="1808798"/>
            <a:ext cx="9745663" cy="3921442"/>
          </a:xfrm>
          <a:prstGeom prst="rect">
            <a:avLst/>
          </a:prstGeom>
        </p:spPr>
        <p:txBody>
          <a:bodyPr lIns="91440" tIns="45720" rIns="91440" bIns="45720" anchor="t">
            <a:noAutofit/>
          </a:bodyPr>
          <a:lstStyle/>
          <a:p>
            <a:pPr algn="l"/>
            <a:r>
              <a:rPr lang="es-MX" sz="1600" b="1" i="0" u="none" strike="noStrike" dirty="0">
                <a:solidFill>
                  <a:srgbClr val="000000"/>
                </a:solidFill>
                <a:effectLst/>
                <a:latin typeface="Abadi" panose="020B0604020104020204" pitchFamily="34" charset="0"/>
              </a:rPr>
              <a:t>SpaceX Launch Sites Overview</a:t>
            </a:r>
            <a:endParaRPr lang="es-MX" sz="1600" b="0" i="0" u="none" strike="noStrike" dirty="0">
              <a:solidFill>
                <a:srgbClr val="000000"/>
              </a:solidFill>
              <a:effectLst/>
              <a:latin typeface="Abadi" panose="020B0604020104020204" pitchFamily="34" charset="0"/>
            </a:endParaRPr>
          </a:p>
          <a:p>
            <a:pPr algn="l">
              <a:buFont typeface="Arial" panose="020B0604020202020204" pitchFamily="34" charset="0"/>
              <a:buChar char="•"/>
            </a:pPr>
            <a:r>
              <a:rPr lang="es-MX" sz="1600" b="1" i="0" u="none" strike="noStrike" dirty="0">
                <a:solidFill>
                  <a:srgbClr val="000000"/>
                </a:solidFill>
                <a:effectLst/>
                <a:latin typeface="Abadi" panose="020B0604020104020204" pitchFamily="34" charset="0"/>
              </a:rPr>
              <a:t>Key Launch Sites:</a:t>
            </a:r>
            <a:endParaRPr lang="es-MX" sz="1600" b="0" i="0" u="none" strike="noStrike" dirty="0">
              <a:solidFill>
                <a:srgbClr val="000000"/>
              </a:solidFill>
              <a:effectLst/>
              <a:latin typeface="Abadi" panose="020B0604020104020204" pitchFamily="34" charset="0"/>
            </a:endParaRPr>
          </a:p>
          <a:p>
            <a:pPr marL="742950" lvl="1" indent="-285750" algn="l">
              <a:buFont typeface="Arial" panose="020B0604020202020204" pitchFamily="34" charset="0"/>
              <a:buChar char="•"/>
            </a:pPr>
            <a:r>
              <a:rPr lang="es-MX" sz="1600" b="1" i="0" u="none" strike="noStrike" dirty="0">
                <a:solidFill>
                  <a:srgbClr val="000000"/>
                </a:solidFill>
                <a:effectLst/>
                <a:latin typeface="Abadi" panose="020B0604020104020204" pitchFamily="34" charset="0"/>
              </a:rPr>
              <a:t>CCAFS LC-40 &amp; SLC-40:</a:t>
            </a:r>
            <a:r>
              <a:rPr lang="es-MX" sz="1600" b="0" i="0" u="none" strike="noStrike" dirty="0">
                <a:solidFill>
                  <a:srgbClr val="000000"/>
                </a:solidFill>
                <a:effectLst/>
                <a:latin typeface="Abadi" panose="020B0604020104020204" pitchFamily="34" charset="0"/>
              </a:rPr>
              <a:t> Located in Cape Canaveral, Florida, ideal for equatorial and geostationary orbit launches.</a:t>
            </a:r>
          </a:p>
          <a:p>
            <a:pPr marL="742950" lvl="1" indent="-285750" algn="l">
              <a:buFont typeface="Arial" panose="020B0604020202020204" pitchFamily="34" charset="0"/>
              <a:buChar char="•"/>
            </a:pPr>
            <a:r>
              <a:rPr lang="es-MX" sz="1600" b="1" i="0" u="none" strike="noStrike" dirty="0">
                <a:solidFill>
                  <a:srgbClr val="000000"/>
                </a:solidFill>
                <a:effectLst/>
                <a:latin typeface="Abadi" panose="020B0604020104020204" pitchFamily="34" charset="0"/>
              </a:rPr>
              <a:t>KSC LC-39A:</a:t>
            </a:r>
            <a:r>
              <a:rPr lang="es-MX" sz="1600" b="0" i="0" u="none" strike="noStrike" dirty="0">
                <a:solidFill>
                  <a:srgbClr val="000000"/>
                </a:solidFill>
                <a:effectLst/>
                <a:latin typeface="Abadi" panose="020B0604020104020204" pitchFamily="34" charset="0"/>
              </a:rPr>
              <a:t> Kennedy Space Center, Florida. Known for historical missions (e.g., Apollo) and high-profile launches.</a:t>
            </a:r>
          </a:p>
          <a:p>
            <a:pPr marL="742950" lvl="1" indent="-285750" algn="l">
              <a:buFont typeface="Arial" panose="020B0604020202020204" pitchFamily="34" charset="0"/>
              <a:buChar char="•"/>
            </a:pPr>
            <a:r>
              <a:rPr lang="es-MX" sz="1600" b="1" i="0" u="none" strike="noStrike" dirty="0">
                <a:solidFill>
                  <a:srgbClr val="000000"/>
                </a:solidFill>
                <a:effectLst/>
                <a:latin typeface="Abadi" panose="020B0604020104020204" pitchFamily="34" charset="0"/>
              </a:rPr>
              <a:t>VAFB SLC-4E:</a:t>
            </a:r>
            <a:r>
              <a:rPr lang="es-MX" sz="1600" b="0" i="0" u="none" strike="noStrike" dirty="0">
                <a:solidFill>
                  <a:srgbClr val="000000"/>
                </a:solidFill>
                <a:effectLst/>
                <a:latin typeface="Abadi" panose="020B0604020104020204" pitchFamily="34" charset="0"/>
              </a:rPr>
              <a:t> Vandenberg, California, supports polar and sun-synchronous orbits.</a:t>
            </a:r>
          </a:p>
          <a:p>
            <a:pPr algn="l">
              <a:buFont typeface="Arial" panose="020B0604020202020204" pitchFamily="34" charset="0"/>
              <a:buChar char="•"/>
            </a:pPr>
            <a:r>
              <a:rPr lang="es-MX" sz="1600" b="1" i="0" u="none" strike="noStrike" dirty="0">
                <a:solidFill>
                  <a:srgbClr val="000000"/>
                </a:solidFill>
                <a:effectLst/>
                <a:latin typeface="Abadi" panose="020B0604020104020204" pitchFamily="34" charset="0"/>
              </a:rPr>
              <a:t>Strategic Positioning:</a:t>
            </a:r>
            <a:endParaRPr lang="es-MX" sz="1600" b="0" i="0" u="none" strike="noStrike" dirty="0">
              <a:solidFill>
                <a:srgbClr val="000000"/>
              </a:solidFill>
              <a:effectLst/>
              <a:latin typeface="Abadi" panose="020B0604020104020204" pitchFamily="34" charset="0"/>
            </a:endParaRPr>
          </a:p>
          <a:p>
            <a:pPr marL="742950" lvl="1" indent="-285750" algn="l">
              <a:buFont typeface="Arial" panose="020B0604020202020204" pitchFamily="34" charset="0"/>
              <a:buChar char="•"/>
            </a:pPr>
            <a:r>
              <a:rPr lang="es-MX" sz="1600" b="0" i="0" u="none" strike="noStrike" dirty="0">
                <a:solidFill>
                  <a:srgbClr val="000000"/>
                </a:solidFill>
                <a:effectLst/>
                <a:latin typeface="Abadi" panose="020B0604020104020204" pitchFamily="34" charset="0"/>
              </a:rPr>
              <a:t>Florida sites leverage proximity to the equator for fuel efficiency.</a:t>
            </a:r>
          </a:p>
          <a:p>
            <a:pPr marL="742950" lvl="1" indent="-285750" algn="l">
              <a:buFont typeface="Arial" panose="020B0604020202020204" pitchFamily="34" charset="0"/>
              <a:buChar char="•"/>
            </a:pPr>
            <a:r>
              <a:rPr lang="es-MX" sz="1600" b="0" i="0" u="none" strike="noStrike" dirty="0">
                <a:solidFill>
                  <a:srgbClr val="000000"/>
                </a:solidFill>
                <a:effectLst/>
                <a:latin typeface="Abadi" panose="020B0604020104020204" pitchFamily="34" charset="0"/>
              </a:rPr>
              <a:t>VAFB broadens capabilities for diverse orbital trajectories.</a:t>
            </a:r>
          </a:p>
          <a:p>
            <a:pPr algn="l">
              <a:buFont typeface="Arial" panose="020B0604020202020204" pitchFamily="34" charset="0"/>
              <a:buChar char="•"/>
            </a:pPr>
            <a:r>
              <a:rPr lang="es-MX" sz="1600" b="1" i="0" u="none" strike="noStrike" dirty="0">
                <a:solidFill>
                  <a:srgbClr val="000000"/>
                </a:solidFill>
                <a:effectLst/>
                <a:latin typeface="Abadi" panose="020B0604020104020204" pitchFamily="34" charset="0"/>
              </a:rPr>
              <a:t>Visualization:</a:t>
            </a:r>
            <a:endParaRPr lang="es-MX" sz="1600" b="0" i="0" u="none" strike="noStrike" dirty="0">
              <a:solidFill>
                <a:srgbClr val="000000"/>
              </a:solidFill>
              <a:effectLst/>
              <a:latin typeface="Abadi" panose="020B0604020104020204" pitchFamily="34" charset="0"/>
            </a:endParaRPr>
          </a:p>
          <a:p>
            <a:pPr marL="742950" lvl="1" indent="-285750" algn="l">
              <a:buFont typeface="Arial" panose="020B0604020202020204" pitchFamily="34" charset="0"/>
              <a:buChar char="•"/>
            </a:pPr>
            <a:r>
              <a:rPr lang="es-MX" sz="1600" b="0" i="0" u="none" strike="noStrike" dirty="0">
                <a:solidFill>
                  <a:srgbClr val="000000"/>
                </a:solidFill>
                <a:effectLst/>
                <a:latin typeface="Abadi" panose="020B0604020104020204" pitchFamily="34" charset="0"/>
              </a:rPr>
              <a:t>Interactive map shows site locations with markers, highlighting their roles in SpaceX's mission diversity and operational flexibility.</a:t>
            </a:r>
          </a:p>
        </p:txBody>
      </p:sp>
      <p:sp>
        <p:nvSpPr>
          <p:cNvPr id="2" name="Title 1">
            <a:extLst>
              <a:ext uri="{FF2B5EF4-FFF2-40B4-BE49-F238E27FC236}">
                <a16:creationId xmlns:a16="http://schemas.microsoft.com/office/drawing/2014/main" id="{7DB77870-F808-A8F2-063D-D7AB6B9B4A2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a:t>
            </a:r>
          </a:p>
        </p:txBody>
      </p:sp>
    </p:spTree>
    <p:extLst>
      <p:ext uri="{BB962C8B-B14F-4D97-AF65-F5344CB8AC3E}">
        <p14:creationId xmlns:p14="http://schemas.microsoft.com/office/powerpoint/2010/main" val="96430320"/>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9A88B7D8-591F-6970-8DB7-789E3A2E32BF}"/>
              </a:ext>
            </a:extLst>
          </p:cNvPr>
          <p:cNvPicPr>
            <a:picLocks noChangeAspect="1"/>
          </p:cNvPicPr>
          <p:nvPr/>
        </p:nvPicPr>
        <p:blipFill>
          <a:blip r:embed="rId3"/>
          <a:stretch>
            <a:fillRect/>
          </a:stretch>
        </p:blipFill>
        <p:spPr>
          <a:xfrm>
            <a:off x="1811020" y="1453108"/>
            <a:ext cx="8569960" cy="5186185"/>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a:t>
            </a:r>
          </a:p>
        </p:txBody>
      </p:sp>
    </p:spTree>
    <p:extLst>
      <p:ext uri="{BB962C8B-B14F-4D97-AF65-F5344CB8AC3E}">
        <p14:creationId xmlns:p14="http://schemas.microsoft.com/office/powerpoint/2010/main" val="2395978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8674604B-EE08-7A75-3AEC-9DA667F88F6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B6694DA-A91E-B19E-FB22-5F34EB0D6C09}"/>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8" name="Title 1">
            <a:extLst>
              <a:ext uri="{FF2B5EF4-FFF2-40B4-BE49-F238E27FC236}">
                <a16:creationId xmlns:a16="http://schemas.microsoft.com/office/drawing/2014/main" id="{230D2005-13BA-83D5-93B2-C02F70B4FBF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a:t>
            </a:r>
          </a:p>
        </p:txBody>
      </p:sp>
      <p:pic>
        <p:nvPicPr>
          <p:cNvPr id="6" name="Imagen 5">
            <a:extLst>
              <a:ext uri="{FF2B5EF4-FFF2-40B4-BE49-F238E27FC236}">
                <a16:creationId xmlns:a16="http://schemas.microsoft.com/office/drawing/2014/main" id="{186A86C4-0E39-5A3A-0314-BDDFB26D6B41}"/>
              </a:ext>
            </a:extLst>
          </p:cNvPr>
          <p:cNvPicPr>
            <a:picLocks noChangeAspect="1"/>
          </p:cNvPicPr>
          <p:nvPr/>
        </p:nvPicPr>
        <p:blipFill>
          <a:blip r:embed="rId4"/>
          <a:stretch>
            <a:fillRect/>
          </a:stretch>
        </p:blipFill>
        <p:spPr>
          <a:xfrm>
            <a:off x="2051061" y="1526690"/>
            <a:ext cx="8089877" cy="4900521"/>
          </a:xfrm>
          <a:prstGeom prst="rect">
            <a:avLst/>
          </a:prstGeom>
        </p:spPr>
      </p:pic>
    </p:spTree>
    <p:extLst>
      <p:ext uri="{BB962C8B-B14F-4D97-AF65-F5344CB8AC3E}">
        <p14:creationId xmlns:p14="http://schemas.microsoft.com/office/powerpoint/2010/main" val="2223529906"/>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B187E52D-9ED4-E913-ACCB-0554D0DA4250}"/>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0732B6-D986-ECA5-8062-964C27718D22}"/>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4">
            <a:extLst>
              <a:ext uri="{FF2B5EF4-FFF2-40B4-BE49-F238E27FC236}">
                <a16:creationId xmlns:a16="http://schemas.microsoft.com/office/drawing/2014/main" id="{C23C1603-A1BE-6E9E-84D1-B4F1AABE260D}"/>
              </a:ext>
            </a:extLst>
          </p:cNvPr>
          <p:cNvSpPr>
            <a:spLocks noGrp="1"/>
          </p:cNvSpPr>
          <p:nvPr>
            <p:ph idx="4294967295"/>
          </p:nvPr>
        </p:nvSpPr>
        <p:spPr>
          <a:xfrm>
            <a:off x="1351280" y="1968012"/>
            <a:ext cx="9745663" cy="4351338"/>
          </a:xfrm>
          <a:prstGeom prst="rect">
            <a:avLst/>
          </a:prstGeom>
        </p:spPr>
        <p:txBody>
          <a:bodyPr lIns="91440" tIns="45720" rIns="91440" bIns="45720" anchor="t">
            <a:normAutofit/>
          </a:bodyPr>
          <a:lstStyle/>
          <a:p>
            <a:pPr algn="l"/>
            <a:r>
              <a:rPr lang="es-MX" sz="1600" b="1" i="0" u="none" strike="noStrike" dirty="0">
                <a:solidFill>
                  <a:srgbClr val="000000"/>
                </a:solidFill>
                <a:effectLst/>
                <a:latin typeface="Abadi" panose="020B0604020104020204" pitchFamily="34" charset="0"/>
              </a:rPr>
              <a:t>SpaceX Launch Sites and Outcomes</a:t>
            </a:r>
            <a:endParaRPr lang="es-MX" sz="1600" b="0" i="0" u="none" strike="noStrike" dirty="0">
              <a:solidFill>
                <a:srgbClr val="000000"/>
              </a:solidFill>
              <a:effectLst/>
              <a:latin typeface="Abadi" panose="020B0604020104020204" pitchFamily="34" charset="0"/>
            </a:endParaRPr>
          </a:p>
          <a:p>
            <a:pPr algn="l">
              <a:buFont typeface="Arial" panose="020B0604020202020204" pitchFamily="34" charset="0"/>
              <a:buChar char="•"/>
            </a:pPr>
            <a:r>
              <a:rPr lang="es-MX" sz="1600" b="1" i="0" u="none" strike="noStrike" dirty="0">
                <a:solidFill>
                  <a:srgbClr val="000000"/>
                </a:solidFill>
                <a:effectLst/>
                <a:latin typeface="Abadi" panose="020B0604020104020204" pitchFamily="34" charset="0"/>
              </a:rPr>
              <a:t>Mapped Launch Sites:</a:t>
            </a:r>
            <a:endParaRPr lang="es-MX" sz="1600" b="0" i="0" u="none" strike="noStrike" dirty="0">
              <a:solidFill>
                <a:srgbClr val="000000"/>
              </a:solidFill>
              <a:effectLst/>
              <a:latin typeface="Abadi" panose="020B0604020104020204" pitchFamily="34" charset="0"/>
            </a:endParaRPr>
          </a:p>
          <a:p>
            <a:pPr marL="742950" lvl="1" indent="-285750" algn="l">
              <a:buFont typeface="Arial" panose="020B0604020202020204" pitchFamily="34" charset="0"/>
              <a:buChar char="•"/>
            </a:pPr>
            <a:r>
              <a:rPr lang="es-MX" sz="1600" b="1" i="0" u="none" strike="noStrike" dirty="0">
                <a:solidFill>
                  <a:srgbClr val="000000"/>
                </a:solidFill>
                <a:effectLst/>
                <a:latin typeface="Abadi" panose="020B0604020104020204" pitchFamily="34" charset="0"/>
              </a:rPr>
              <a:t>Florida Launch Sites (CCAFS LC-40, CCAFS SLC-40, and KSC LC-39A):</a:t>
            </a:r>
            <a:r>
              <a:rPr lang="es-MX" sz="1600" b="0" i="0" u="none" strike="noStrike" dirty="0">
                <a:solidFill>
                  <a:srgbClr val="000000"/>
                </a:solidFill>
                <a:effectLst/>
                <a:latin typeface="Abadi" panose="020B0604020104020204" pitchFamily="34" charset="0"/>
              </a:rPr>
              <a:t> Strategically positioned for equatorial and geostationary orbit missions.</a:t>
            </a:r>
          </a:p>
          <a:p>
            <a:pPr marL="742950" lvl="1" indent="-285750" algn="l">
              <a:buFont typeface="Arial" panose="020B0604020202020204" pitchFamily="34" charset="0"/>
              <a:buChar char="•"/>
            </a:pPr>
            <a:r>
              <a:rPr lang="es-MX" sz="1600" b="1" i="0" u="none" strike="noStrike" dirty="0">
                <a:solidFill>
                  <a:srgbClr val="000000"/>
                </a:solidFill>
                <a:effectLst/>
                <a:latin typeface="Abadi" panose="020B0604020104020204" pitchFamily="34" charset="0"/>
              </a:rPr>
              <a:t>VAFB SLC-4E (California):</a:t>
            </a:r>
            <a:r>
              <a:rPr lang="es-MX" sz="1600" b="0" i="0" u="none" strike="noStrike" dirty="0">
                <a:solidFill>
                  <a:srgbClr val="000000"/>
                </a:solidFill>
                <a:effectLst/>
                <a:latin typeface="Abadi" panose="020B0604020104020204" pitchFamily="34" charset="0"/>
              </a:rPr>
              <a:t> Essential for polar and sun-synchronous orbit launches.</a:t>
            </a:r>
          </a:p>
          <a:p>
            <a:pPr algn="l">
              <a:buFont typeface="Arial" panose="020B0604020202020204" pitchFamily="34" charset="0"/>
              <a:buChar char="•"/>
            </a:pPr>
            <a:r>
              <a:rPr lang="es-MX" sz="1600" b="1" i="0" u="none" strike="noStrike" dirty="0">
                <a:solidFill>
                  <a:srgbClr val="000000"/>
                </a:solidFill>
                <a:effectLst/>
                <a:latin typeface="Abadi" panose="020B0604020104020204" pitchFamily="34" charset="0"/>
              </a:rPr>
              <a:t>Color-Coded Outcomes:</a:t>
            </a:r>
            <a:endParaRPr lang="es-MX" sz="1600" b="0" i="0" u="none" strike="noStrike" dirty="0">
              <a:solidFill>
                <a:srgbClr val="000000"/>
              </a:solidFill>
              <a:effectLst/>
              <a:latin typeface="Abadi" panose="020B0604020104020204" pitchFamily="34" charset="0"/>
            </a:endParaRPr>
          </a:p>
          <a:p>
            <a:pPr marL="742950" lvl="1" indent="-285750" algn="l">
              <a:buFont typeface="Arial" panose="020B0604020202020204" pitchFamily="34" charset="0"/>
              <a:buChar char="•"/>
            </a:pPr>
            <a:r>
              <a:rPr lang="es-MX" sz="1600" b="1" i="0" u="none" strike="noStrike" dirty="0">
                <a:solidFill>
                  <a:srgbClr val="000000"/>
                </a:solidFill>
                <a:effectLst/>
                <a:latin typeface="Abadi" panose="020B0604020104020204" pitchFamily="34" charset="0"/>
              </a:rPr>
              <a:t>Green markers</a:t>
            </a:r>
            <a:r>
              <a:rPr lang="es-MX" sz="1600" b="0" i="0" u="none" strike="noStrike" dirty="0">
                <a:solidFill>
                  <a:srgbClr val="000000"/>
                </a:solidFill>
                <a:effectLst/>
                <a:latin typeface="Abadi" panose="020B0604020104020204" pitchFamily="34" charset="0"/>
              </a:rPr>
              <a:t> represent successful launches.</a:t>
            </a:r>
          </a:p>
          <a:p>
            <a:pPr marL="742950" lvl="1" indent="-285750" algn="l">
              <a:buFont typeface="Arial" panose="020B0604020202020204" pitchFamily="34" charset="0"/>
              <a:buChar char="•"/>
            </a:pPr>
            <a:r>
              <a:rPr lang="es-MX" sz="1600" b="1" i="0" u="none" strike="noStrike" dirty="0">
                <a:solidFill>
                  <a:srgbClr val="000000"/>
                </a:solidFill>
                <a:effectLst/>
                <a:latin typeface="Abadi" panose="020B0604020104020204" pitchFamily="34" charset="0"/>
              </a:rPr>
              <a:t>Red markers</a:t>
            </a:r>
            <a:r>
              <a:rPr lang="es-MX" sz="1600" b="0" i="0" u="none" strike="noStrike" dirty="0">
                <a:solidFill>
                  <a:srgbClr val="000000"/>
                </a:solidFill>
                <a:effectLst/>
                <a:latin typeface="Abadi" panose="020B0604020104020204" pitchFamily="34" charset="0"/>
              </a:rPr>
              <a:t> indicate failed launches.</a:t>
            </a:r>
          </a:p>
          <a:p>
            <a:pPr algn="l">
              <a:buFont typeface="Arial" panose="020B0604020202020204" pitchFamily="34" charset="0"/>
              <a:buChar char="•"/>
            </a:pPr>
            <a:r>
              <a:rPr lang="es-MX" sz="1600" b="1" i="0" u="none" strike="noStrike" dirty="0">
                <a:solidFill>
                  <a:srgbClr val="000000"/>
                </a:solidFill>
                <a:effectLst/>
                <a:latin typeface="Abadi" panose="020B0604020104020204" pitchFamily="34" charset="0"/>
              </a:rPr>
              <a:t>Key Insights:</a:t>
            </a:r>
            <a:endParaRPr lang="es-MX" sz="1600" b="0" i="0" u="none" strike="noStrike" dirty="0">
              <a:solidFill>
                <a:srgbClr val="000000"/>
              </a:solidFill>
              <a:effectLst/>
              <a:latin typeface="Abadi" panose="020B0604020104020204" pitchFamily="34" charset="0"/>
            </a:endParaRPr>
          </a:p>
          <a:p>
            <a:pPr marL="742950" lvl="1" indent="-285750" algn="l">
              <a:buFont typeface="Arial" panose="020B0604020202020204" pitchFamily="34" charset="0"/>
              <a:buChar char="•"/>
            </a:pPr>
            <a:r>
              <a:rPr lang="es-MX" sz="1600" b="0" i="0" u="none" strike="noStrike" dirty="0">
                <a:solidFill>
                  <a:srgbClr val="000000"/>
                </a:solidFill>
                <a:effectLst/>
                <a:latin typeface="Abadi" panose="020B0604020104020204" pitchFamily="34" charset="0"/>
              </a:rPr>
              <a:t>Florida sites dominate launch activity due to their proximity to the equator and operational significance.</a:t>
            </a:r>
          </a:p>
          <a:p>
            <a:pPr marL="742950" lvl="1" indent="-285750" algn="l">
              <a:buFont typeface="Arial" panose="020B0604020202020204" pitchFamily="34" charset="0"/>
              <a:buChar char="•"/>
            </a:pPr>
            <a:r>
              <a:rPr lang="es-MX" sz="1600" b="0" i="0" u="none" strike="noStrike" dirty="0">
                <a:solidFill>
                  <a:srgbClr val="000000"/>
                </a:solidFill>
                <a:effectLst/>
                <a:latin typeface="Abadi" panose="020B0604020104020204" pitchFamily="34" charset="0"/>
              </a:rPr>
              <a:t>Vandenberg site enhances SpaceX’s capacity for specialized orbital trajectories.</a:t>
            </a:r>
          </a:p>
        </p:txBody>
      </p:sp>
      <p:sp>
        <p:nvSpPr>
          <p:cNvPr id="8" name="Title 1">
            <a:extLst>
              <a:ext uri="{FF2B5EF4-FFF2-40B4-BE49-F238E27FC236}">
                <a16:creationId xmlns:a16="http://schemas.microsoft.com/office/drawing/2014/main" id="{081FEB34-0EF0-A95E-B08A-BD304CA439B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a:t>
            </a:r>
          </a:p>
        </p:txBody>
      </p:sp>
    </p:spTree>
    <p:extLst>
      <p:ext uri="{BB962C8B-B14F-4D97-AF65-F5344CB8AC3E}">
        <p14:creationId xmlns:p14="http://schemas.microsoft.com/office/powerpoint/2010/main" val="2114881205"/>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What's near the launch?</a:t>
            </a:r>
          </a:p>
        </p:txBody>
      </p:sp>
      <p:pic>
        <p:nvPicPr>
          <p:cNvPr id="2" name="Imagen 1">
            <a:extLst>
              <a:ext uri="{FF2B5EF4-FFF2-40B4-BE49-F238E27FC236}">
                <a16:creationId xmlns:a16="http://schemas.microsoft.com/office/drawing/2014/main" id="{5FEF2F83-3FA5-CC34-D110-D7A14E1141BC}"/>
              </a:ext>
            </a:extLst>
          </p:cNvPr>
          <p:cNvPicPr>
            <a:picLocks noChangeAspect="1"/>
          </p:cNvPicPr>
          <p:nvPr/>
        </p:nvPicPr>
        <p:blipFill>
          <a:blip r:embed="rId3"/>
          <a:stretch>
            <a:fillRect/>
          </a:stretch>
        </p:blipFill>
        <p:spPr>
          <a:xfrm>
            <a:off x="1729752" y="1446853"/>
            <a:ext cx="8732496" cy="5258747"/>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8F954117-03C0-9BA4-8091-6FFDECEE141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D2784D2-9886-3088-8103-DB867C9D7081}"/>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4">
            <a:extLst>
              <a:ext uri="{FF2B5EF4-FFF2-40B4-BE49-F238E27FC236}">
                <a16:creationId xmlns:a16="http://schemas.microsoft.com/office/drawing/2014/main" id="{B7E8488E-F22C-3444-685D-79A58C677CD3}"/>
              </a:ext>
            </a:extLst>
          </p:cNvPr>
          <p:cNvSpPr>
            <a:spLocks noGrp="1"/>
          </p:cNvSpPr>
          <p:nvPr>
            <p:ph idx="4294967295"/>
          </p:nvPr>
        </p:nvSpPr>
        <p:spPr>
          <a:xfrm>
            <a:off x="1656080" y="1558608"/>
            <a:ext cx="8597900" cy="4314825"/>
          </a:xfrm>
          <a:prstGeom prst="rect">
            <a:avLst/>
          </a:prstGeom>
        </p:spPr>
        <p:txBody>
          <a:bodyPr lIns="91440" tIns="45720" rIns="91440" bIns="45720" anchor="t">
            <a:normAutofit/>
          </a:bodyPr>
          <a:lstStyle/>
          <a:p>
            <a:pPr algn="l"/>
            <a:r>
              <a:rPr lang="es-MX" sz="1600" b="1" i="0" u="none" strike="noStrike" dirty="0">
                <a:solidFill>
                  <a:srgbClr val="000000"/>
                </a:solidFill>
                <a:effectLst/>
                <a:latin typeface="Abadi" panose="020B0604020104020204" pitchFamily="34" charset="0"/>
              </a:rPr>
              <a:t>SpaceX Launch Sites and Their Proximities</a:t>
            </a:r>
            <a:endParaRPr lang="es-MX" sz="1600" b="0" i="0" u="none" strike="noStrike" dirty="0">
              <a:solidFill>
                <a:srgbClr val="000000"/>
              </a:solidFill>
              <a:effectLst/>
              <a:latin typeface="Abadi" panose="020B0604020104020204" pitchFamily="34" charset="0"/>
            </a:endParaRPr>
          </a:p>
          <a:p>
            <a:pPr algn="l">
              <a:buFont typeface="Arial" panose="020B0604020202020204" pitchFamily="34" charset="0"/>
              <a:buChar char="•"/>
            </a:pPr>
            <a:r>
              <a:rPr lang="es-MX" sz="1600" b="1" i="0" u="none" strike="noStrike" dirty="0">
                <a:solidFill>
                  <a:srgbClr val="000000"/>
                </a:solidFill>
                <a:effectLst/>
                <a:latin typeface="Abadi" panose="020B0604020104020204" pitchFamily="34" charset="0"/>
              </a:rPr>
              <a:t>Mapped Locations:</a:t>
            </a:r>
            <a:endParaRPr lang="es-MX" sz="1600" b="0" i="0" u="none" strike="noStrike" dirty="0">
              <a:solidFill>
                <a:srgbClr val="000000"/>
              </a:solidFill>
              <a:effectLst/>
              <a:latin typeface="Abadi" panose="020B0604020104020204" pitchFamily="34" charset="0"/>
            </a:endParaRPr>
          </a:p>
          <a:p>
            <a:pPr marL="742950" lvl="1" indent="-285750" algn="l">
              <a:buFont typeface="Arial" panose="020B0604020202020204" pitchFamily="34" charset="0"/>
              <a:buChar char="•"/>
            </a:pPr>
            <a:r>
              <a:rPr lang="es-MX" sz="1600" b="1" i="0" u="none" strike="noStrike" dirty="0">
                <a:solidFill>
                  <a:srgbClr val="000000"/>
                </a:solidFill>
                <a:effectLst/>
                <a:latin typeface="Abadi" panose="020B0604020104020204" pitchFamily="34" charset="0"/>
              </a:rPr>
              <a:t>CCAFS LC-40 &amp; SLC-40:</a:t>
            </a:r>
            <a:r>
              <a:rPr lang="es-MX" sz="1600" b="0" i="0" u="none" strike="noStrike" dirty="0">
                <a:solidFill>
                  <a:srgbClr val="000000"/>
                </a:solidFill>
                <a:effectLst/>
                <a:latin typeface="Abadi" panose="020B0604020104020204" pitchFamily="34" charset="0"/>
              </a:rPr>
              <a:t> Florida-based sites close to highways (0.65 km), railways (1.31 km), and the coastline, ideal for equatorial launches.</a:t>
            </a:r>
          </a:p>
          <a:p>
            <a:pPr marL="742950" lvl="1" indent="-285750" algn="l">
              <a:buFont typeface="Arial" panose="020B0604020202020204" pitchFamily="34" charset="0"/>
              <a:buChar char="•"/>
            </a:pPr>
            <a:r>
              <a:rPr lang="es-MX" sz="1600" b="1" i="0" u="none" strike="noStrike" dirty="0">
                <a:solidFill>
                  <a:srgbClr val="000000"/>
                </a:solidFill>
                <a:effectLst/>
                <a:latin typeface="Abadi" panose="020B0604020104020204" pitchFamily="34" charset="0"/>
              </a:rPr>
              <a:t>KSC LC-39A:</a:t>
            </a:r>
            <a:r>
              <a:rPr lang="es-MX" sz="1600" b="0" i="0" u="none" strike="noStrike" dirty="0">
                <a:solidFill>
                  <a:srgbClr val="000000"/>
                </a:solidFill>
                <a:effectLst/>
                <a:latin typeface="Abadi" panose="020B0604020104020204" pitchFamily="34" charset="0"/>
              </a:rPr>
              <a:t> Located near Merritt Island Wildlife Refuge, balancing technological advancement with environmental considerations.</a:t>
            </a:r>
          </a:p>
          <a:p>
            <a:pPr marL="742950" lvl="1" indent="-285750" algn="l">
              <a:buFont typeface="Arial" panose="020B0604020202020204" pitchFamily="34" charset="0"/>
              <a:buChar char="•"/>
            </a:pPr>
            <a:r>
              <a:rPr lang="es-MX" sz="1600" b="1" i="0" u="none" strike="noStrike" dirty="0">
                <a:solidFill>
                  <a:srgbClr val="000000"/>
                </a:solidFill>
                <a:effectLst/>
                <a:latin typeface="Abadi" panose="020B0604020104020204" pitchFamily="34" charset="0"/>
              </a:rPr>
              <a:t>VAFB SLC-4E:</a:t>
            </a:r>
            <a:r>
              <a:rPr lang="es-MX" sz="1600" b="0" i="0" u="none" strike="noStrike" dirty="0">
                <a:solidFill>
                  <a:srgbClr val="000000"/>
                </a:solidFill>
                <a:effectLst/>
                <a:latin typeface="Abadi" panose="020B0604020104020204" pitchFamily="34" charset="0"/>
              </a:rPr>
              <a:t> California-based site enabling polar orbit launches over the ocean, minimizing risks.</a:t>
            </a:r>
          </a:p>
          <a:p>
            <a:pPr algn="l">
              <a:buFont typeface="Arial" panose="020B0604020202020204" pitchFamily="34" charset="0"/>
              <a:buChar char="•"/>
            </a:pPr>
            <a:r>
              <a:rPr lang="es-MX" sz="1600" b="1" i="0" u="none" strike="noStrike" dirty="0">
                <a:solidFill>
                  <a:srgbClr val="000000"/>
                </a:solidFill>
                <a:effectLst/>
                <a:latin typeface="Abadi" panose="020B0604020104020204" pitchFamily="34" charset="0"/>
              </a:rPr>
              <a:t>Color-Coded Outcomes:</a:t>
            </a:r>
            <a:endParaRPr lang="es-MX" sz="1600" b="0" i="0" u="none" strike="noStrike" dirty="0">
              <a:solidFill>
                <a:srgbClr val="000000"/>
              </a:solidFill>
              <a:effectLst/>
              <a:latin typeface="Abadi" panose="020B0604020104020204" pitchFamily="34" charset="0"/>
            </a:endParaRPr>
          </a:p>
          <a:p>
            <a:pPr marL="742950" lvl="1" indent="-285750" algn="l">
              <a:buFont typeface="Arial" panose="020B0604020202020204" pitchFamily="34" charset="0"/>
              <a:buChar char="•"/>
            </a:pPr>
            <a:r>
              <a:rPr lang="es-MX" sz="1600" b="1" i="0" u="none" strike="noStrike" dirty="0">
                <a:solidFill>
                  <a:srgbClr val="000000"/>
                </a:solidFill>
                <a:effectLst/>
                <a:latin typeface="Abadi" panose="020B0604020104020204" pitchFamily="34" charset="0"/>
              </a:rPr>
              <a:t>Green markers:</a:t>
            </a:r>
            <a:r>
              <a:rPr lang="es-MX" sz="1600" b="0" i="0" u="none" strike="noStrike" dirty="0">
                <a:solidFill>
                  <a:srgbClr val="000000"/>
                </a:solidFill>
                <a:effectLst/>
                <a:latin typeface="Abadi" panose="020B0604020104020204" pitchFamily="34" charset="0"/>
              </a:rPr>
              <a:t> Successful launches.</a:t>
            </a:r>
          </a:p>
          <a:p>
            <a:pPr marL="742950" lvl="1" indent="-285750" algn="l">
              <a:buFont typeface="Arial" panose="020B0604020202020204" pitchFamily="34" charset="0"/>
              <a:buChar char="•"/>
            </a:pPr>
            <a:r>
              <a:rPr lang="es-MX" sz="1600" b="1" i="0" u="none" strike="noStrike" dirty="0">
                <a:solidFill>
                  <a:srgbClr val="000000"/>
                </a:solidFill>
                <a:effectLst/>
                <a:latin typeface="Abadi" panose="020B0604020104020204" pitchFamily="34" charset="0"/>
              </a:rPr>
              <a:t>Red markers:</a:t>
            </a:r>
            <a:r>
              <a:rPr lang="es-MX" sz="1600" b="0" i="0" u="none" strike="noStrike" dirty="0">
                <a:solidFill>
                  <a:srgbClr val="000000"/>
                </a:solidFill>
                <a:effectLst/>
                <a:latin typeface="Abadi" panose="020B0604020104020204" pitchFamily="34" charset="0"/>
              </a:rPr>
              <a:t> Failed launches.</a:t>
            </a:r>
          </a:p>
          <a:p>
            <a:pPr algn="l">
              <a:buFont typeface="Arial" panose="020B0604020202020204" pitchFamily="34" charset="0"/>
              <a:buChar char="•"/>
            </a:pPr>
            <a:r>
              <a:rPr lang="es-MX" sz="1600" b="1" i="0" u="none" strike="noStrike" dirty="0">
                <a:solidFill>
                  <a:srgbClr val="000000"/>
                </a:solidFill>
                <a:effectLst/>
                <a:latin typeface="Abadi" panose="020B0604020104020204" pitchFamily="34" charset="0"/>
              </a:rPr>
              <a:t>Proximity Insights:</a:t>
            </a:r>
            <a:endParaRPr lang="es-MX" sz="1600" b="0" i="0" u="none" strike="noStrike" dirty="0">
              <a:solidFill>
                <a:srgbClr val="000000"/>
              </a:solidFill>
              <a:effectLst/>
              <a:latin typeface="Abadi" panose="020B0604020104020204" pitchFamily="34" charset="0"/>
            </a:endParaRPr>
          </a:p>
          <a:p>
            <a:pPr marL="742950" lvl="1" indent="-285750" algn="l">
              <a:buFont typeface="Arial" panose="020B0604020202020204" pitchFamily="34" charset="0"/>
              <a:buChar char="•"/>
            </a:pPr>
            <a:r>
              <a:rPr lang="es-MX" sz="1600" b="0" i="0" u="none" strike="noStrike" dirty="0">
                <a:solidFill>
                  <a:srgbClr val="000000"/>
                </a:solidFill>
                <a:effectLst/>
                <a:latin typeface="Abadi" panose="020B0604020104020204" pitchFamily="34" charset="0"/>
              </a:rPr>
              <a:t>Highways and railways ensure efficient transportation of equipment and personnel.</a:t>
            </a:r>
          </a:p>
          <a:p>
            <a:pPr marL="742950" lvl="1" indent="-285750" algn="l">
              <a:buFont typeface="Arial" panose="020B0604020202020204" pitchFamily="34" charset="0"/>
              <a:buChar char="•"/>
            </a:pPr>
            <a:r>
              <a:rPr lang="es-MX" sz="1600" b="0" i="0" u="none" strike="noStrike" dirty="0">
                <a:solidFill>
                  <a:srgbClr val="000000"/>
                </a:solidFill>
                <a:effectLst/>
                <a:latin typeface="Abadi" panose="020B0604020104020204" pitchFamily="34" charset="0"/>
              </a:rPr>
              <a:t>Coastline proximity allows safe launch trajectories over water.</a:t>
            </a:r>
          </a:p>
          <a:p>
            <a:pPr marL="742950" lvl="1" indent="-285750" algn="l">
              <a:buFont typeface="Arial" panose="020B0604020202020204" pitchFamily="34" charset="0"/>
              <a:buChar char="•"/>
            </a:pPr>
            <a:r>
              <a:rPr lang="es-MX" sz="1600" b="0" i="0" u="none" strike="noStrike" dirty="0">
                <a:solidFill>
                  <a:srgbClr val="000000"/>
                </a:solidFill>
                <a:effectLst/>
                <a:latin typeface="Abadi" panose="020B0604020104020204" pitchFamily="34" charset="0"/>
              </a:rPr>
              <a:t>Strategic positioning supports operational flexibility for various orbit types.</a:t>
            </a:r>
          </a:p>
        </p:txBody>
      </p:sp>
      <p:sp>
        <p:nvSpPr>
          <p:cNvPr id="8" name="Title 1">
            <a:extLst>
              <a:ext uri="{FF2B5EF4-FFF2-40B4-BE49-F238E27FC236}">
                <a16:creationId xmlns:a16="http://schemas.microsoft.com/office/drawing/2014/main" id="{D8986AC7-C91C-8082-68DE-36200128E35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What's near the launch?</a:t>
            </a:r>
          </a:p>
        </p:txBody>
      </p:sp>
    </p:spTree>
    <p:extLst>
      <p:ext uri="{BB962C8B-B14F-4D97-AF65-F5344CB8AC3E}">
        <p14:creationId xmlns:p14="http://schemas.microsoft.com/office/powerpoint/2010/main" val="408181691"/>
      </p:ext>
    </p:extLst>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54</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a:t>
            </a:r>
          </a:p>
        </p:txBody>
      </p:sp>
      <p:pic>
        <p:nvPicPr>
          <p:cNvPr id="2" name="Imagen 1">
            <a:extLst>
              <a:ext uri="{FF2B5EF4-FFF2-40B4-BE49-F238E27FC236}">
                <a16:creationId xmlns:a16="http://schemas.microsoft.com/office/drawing/2014/main" id="{2A2892E1-9894-04C9-6637-85CD181F0023}"/>
              </a:ext>
            </a:extLst>
          </p:cNvPr>
          <p:cNvPicPr>
            <a:picLocks noChangeAspect="1"/>
          </p:cNvPicPr>
          <p:nvPr/>
        </p:nvPicPr>
        <p:blipFill>
          <a:blip r:embed="rId3"/>
          <a:stretch>
            <a:fillRect/>
          </a:stretch>
        </p:blipFill>
        <p:spPr>
          <a:xfrm>
            <a:off x="386278" y="1805648"/>
            <a:ext cx="11419443" cy="324670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862774C8-DE60-8F6B-65FC-CD56406D8EF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2839B8-503A-220C-C1CC-209553820DB5}"/>
              </a:ext>
            </a:extLst>
          </p:cNvPr>
          <p:cNvSpPr>
            <a:spLocks noGrp="1"/>
          </p:cNvSpPr>
          <p:nvPr>
            <p:ph type="sldNum" sz="quarter" idx="12"/>
          </p:nvPr>
        </p:nvSpPr>
        <p:spPr/>
        <p:txBody>
          <a:bodyPr/>
          <a:lstStyle/>
          <a:p>
            <a:fld id="{5075537C-CA84-1446-933C-8E9D027F9201}" type="slidenum">
              <a:rPr lang="en-US" smtClean="0"/>
              <a:t>55</a:t>
            </a:fld>
            <a:endParaRPr lang="en-US"/>
          </a:p>
        </p:txBody>
      </p:sp>
      <p:sp>
        <p:nvSpPr>
          <p:cNvPr id="5" name="Content Placeholder 4">
            <a:extLst>
              <a:ext uri="{FF2B5EF4-FFF2-40B4-BE49-F238E27FC236}">
                <a16:creationId xmlns:a16="http://schemas.microsoft.com/office/drawing/2014/main" id="{979E9210-FF29-4D4C-CDBC-A944451A2E0B}"/>
              </a:ext>
            </a:extLst>
          </p:cNvPr>
          <p:cNvSpPr>
            <a:spLocks noGrp="1"/>
          </p:cNvSpPr>
          <p:nvPr>
            <p:ph idx="4294967295"/>
          </p:nvPr>
        </p:nvSpPr>
        <p:spPr>
          <a:xfrm>
            <a:off x="1154979" y="1543368"/>
            <a:ext cx="9745663" cy="4014152"/>
          </a:xfrm>
          <a:prstGeom prst="rect">
            <a:avLst/>
          </a:prstGeom>
        </p:spPr>
        <p:txBody>
          <a:bodyPr lIns="91440" tIns="45720" rIns="91440" bIns="45720" anchor="t">
            <a:noAutofit/>
          </a:bodyPr>
          <a:lstStyle/>
          <a:p>
            <a:pPr algn="l">
              <a:buFont typeface="Arial" panose="020B0604020202020204" pitchFamily="34" charset="0"/>
              <a:buChar char="•"/>
            </a:pPr>
            <a:r>
              <a:rPr lang="es-MX" sz="1600" b="1" i="0" u="none" strike="noStrike" dirty="0">
                <a:solidFill>
                  <a:srgbClr val="000000"/>
                </a:solidFill>
                <a:effectLst/>
                <a:latin typeface="Abadi" panose="020B0604020104020204" pitchFamily="34" charset="0"/>
              </a:rPr>
              <a:t>Pie Chart: Launch Success Count by Site</a:t>
            </a:r>
            <a:endParaRPr lang="es-MX" sz="1600" b="0" i="0" u="none" strike="noStrike" dirty="0">
              <a:solidFill>
                <a:srgbClr val="000000"/>
              </a:solidFill>
              <a:effectLst/>
              <a:latin typeface="Abadi" panose="020B0604020104020204" pitchFamily="34" charset="0"/>
            </a:endParaRPr>
          </a:p>
          <a:p>
            <a:pPr marL="742950" lvl="1" indent="-285750" algn="l">
              <a:buFont typeface="Arial" panose="020B0604020202020204" pitchFamily="34" charset="0"/>
              <a:buChar char="•"/>
            </a:pPr>
            <a:r>
              <a:rPr lang="es-MX" sz="1600" b="1" i="0" u="none" strike="noStrike" dirty="0">
                <a:solidFill>
                  <a:srgbClr val="000000"/>
                </a:solidFill>
                <a:effectLst/>
                <a:latin typeface="Abadi" panose="020B0604020104020204" pitchFamily="34" charset="0"/>
              </a:rPr>
              <a:t>KSC LC-39A (Blue):</a:t>
            </a:r>
            <a:r>
              <a:rPr lang="es-MX" sz="1600" b="0" i="0" u="none" strike="noStrike" dirty="0">
                <a:solidFill>
                  <a:srgbClr val="000000"/>
                </a:solidFill>
                <a:effectLst/>
                <a:latin typeface="Abadi" panose="020B0604020104020204" pitchFamily="34" charset="0"/>
              </a:rPr>
              <a:t> 41.7% - Highest success rate among sites, showcasing operational significance.</a:t>
            </a:r>
          </a:p>
          <a:p>
            <a:pPr marL="742950" lvl="1" indent="-285750" algn="l">
              <a:buFont typeface="Arial" panose="020B0604020202020204" pitchFamily="34" charset="0"/>
              <a:buChar char="•"/>
            </a:pPr>
            <a:r>
              <a:rPr lang="es-MX" sz="1600" b="1" i="0" u="none" strike="noStrike" dirty="0">
                <a:solidFill>
                  <a:srgbClr val="000000"/>
                </a:solidFill>
                <a:effectLst/>
                <a:latin typeface="Abadi" panose="020B0604020104020204" pitchFamily="34" charset="0"/>
              </a:rPr>
              <a:t>CCAFS LC-40 (Red):</a:t>
            </a:r>
            <a:r>
              <a:rPr lang="es-MX" sz="1600" b="0" i="0" u="none" strike="noStrike" dirty="0">
                <a:solidFill>
                  <a:srgbClr val="000000"/>
                </a:solidFill>
                <a:effectLst/>
                <a:latin typeface="Abadi" panose="020B0604020104020204" pitchFamily="34" charset="0"/>
              </a:rPr>
              <a:t> 29.2% - A major contributor to SpaceX’s successes, highlighting reliability.</a:t>
            </a:r>
          </a:p>
          <a:p>
            <a:pPr marL="742950" lvl="1" indent="-285750" algn="l">
              <a:buFont typeface="Arial" panose="020B0604020202020204" pitchFamily="34" charset="0"/>
              <a:buChar char="•"/>
            </a:pPr>
            <a:r>
              <a:rPr lang="es-MX" sz="1600" b="1" i="0" u="none" strike="noStrike" dirty="0">
                <a:solidFill>
                  <a:srgbClr val="000000"/>
                </a:solidFill>
                <a:effectLst/>
                <a:latin typeface="Abadi" panose="020B0604020104020204" pitchFamily="34" charset="0"/>
              </a:rPr>
              <a:t>VAFB SLC-4E (Green):</a:t>
            </a:r>
            <a:r>
              <a:rPr lang="es-MX" sz="1600" b="0" i="0" u="none" strike="noStrike" dirty="0">
                <a:solidFill>
                  <a:srgbClr val="000000"/>
                </a:solidFill>
                <a:effectLst/>
                <a:latin typeface="Abadi" panose="020B0604020104020204" pitchFamily="34" charset="0"/>
              </a:rPr>
              <a:t> 16.7% - Focused on polar orbit launches with consistent performance.</a:t>
            </a:r>
          </a:p>
          <a:p>
            <a:pPr marL="742950" lvl="1" indent="-285750" algn="l">
              <a:buFont typeface="Arial" panose="020B0604020202020204" pitchFamily="34" charset="0"/>
              <a:buChar char="•"/>
            </a:pPr>
            <a:r>
              <a:rPr lang="es-MX" sz="1600" b="1" i="0" u="none" strike="noStrike" dirty="0">
                <a:solidFill>
                  <a:srgbClr val="000000"/>
                </a:solidFill>
                <a:effectLst/>
                <a:latin typeface="Abadi" panose="020B0604020104020204" pitchFamily="34" charset="0"/>
              </a:rPr>
              <a:t>CCAFS SLC-40 (Purple):</a:t>
            </a:r>
            <a:r>
              <a:rPr lang="es-MX" sz="1600" b="0" i="0" u="none" strike="noStrike" dirty="0">
                <a:solidFill>
                  <a:srgbClr val="000000"/>
                </a:solidFill>
                <a:effectLst/>
                <a:latin typeface="Abadi" panose="020B0604020104020204" pitchFamily="34" charset="0"/>
              </a:rPr>
              <a:t> 12.5% - Handles fewer launches but still supports SpaceX’s diverse operations.</a:t>
            </a:r>
          </a:p>
          <a:p>
            <a:pPr algn="l"/>
            <a:r>
              <a:rPr lang="es-MX" sz="1600" b="1" i="0" u="none" strike="noStrike" dirty="0">
                <a:solidFill>
                  <a:srgbClr val="000000"/>
                </a:solidFill>
                <a:effectLst/>
                <a:latin typeface="Abadi" panose="020B0604020104020204" pitchFamily="34" charset="0"/>
              </a:rPr>
              <a:t>Key Insights:</a:t>
            </a:r>
            <a:endParaRPr lang="es-MX" sz="1600" b="0" i="0" u="none" strike="noStrike" dirty="0">
              <a:solidFill>
                <a:srgbClr val="000000"/>
              </a:solidFill>
              <a:effectLst/>
              <a:latin typeface="Abadi" panose="020B0604020104020204" pitchFamily="34" charset="0"/>
            </a:endParaRPr>
          </a:p>
          <a:p>
            <a:pPr algn="l">
              <a:buFont typeface="+mj-lt"/>
              <a:buAutoNum type="arabicPeriod"/>
            </a:pPr>
            <a:r>
              <a:rPr lang="es-MX" sz="1600" b="0" i="0" u="none" strike="noStrike" dirty="0">
                <a:solidFill>
                  <a:srgbClr val="000000"/>
                </a:solidFill>
                <a:effectLst/>
                <a:latin typeface="Abadi" panose="020B0604020104020204" pitchFamily="34" charset="0"/>
              </a:rPr>
              <a:t>Florida dominates success rates with </a:t>
            </a:r>
            <a:r>
              <a:rPr lang="es-MX" sz="1600" b="1" i="0" u="none" strike="noStrike" dirty="0">
                <a:solidFill>
                  <a:srgbClr val="000000"/>
                </a:solidFill>
                <a:effectLst/>
                <a:latin typeface="Abadi" panose="020B0604020104020204" pitchFamily="34" charset="0"/>
              </a:rPr>
              <a:t>KSC LC-39A</a:t>
            </a:r>
            <a:r>
              <a:rPr lang="es-MX" sz="1600" b="0" i="0" u="none" strike="noStrike" dirty="0">
                <a:solidFill>
                  <a:srgbClr val="000000"/>
                </a:solidFill>
                <a:effectLst/>
                <a:latin typeface="Abadi" panose="020B0604020104020204" pitchFamily="34" charset="0"/>
              </a:rPr>
              <a:t> and </a:t>
            </a:r>
            <a:r>
              <a:rPr lang="es-MX" sz="1600" b="1" i="0" u="none" strike="noStrike" dirty="0">
                <a:solidFill>
                  <a:srgbClr val="000000"/>
                </a:solidFill>
                <a:effectLst/>
                <a:latin typeface="Abadi" panose="020B0604020104020204" pitchFamily="34" charset="0"/>
              </a:rPr>
              <a:t>CCAFS LC-40</a:t>
            </a:r>
            <a:r>
              <a:rPr lang="es-MX" sz="1600" b="0" i="0" u="none" strike="noStrike" dirty="0">
                <a:solidFill>
                  <a:srgbClr val="000000"/>
                </a:solidFill>
                <a:effectLst/>
                <a:latin typeface="Abadi" panose="020B0604020104020204" pitchFamily="34" charset="0"/>
              </a:rPr>
              <a:t>, leveraging proximity to the equator for efficiency.</a:t>
            </a:r>
          </a:p>
          <a:p>
            <a:pPr algn="l">
              <a:buFont typeface="+mj-lt"/>
              <a:buAutoNum type="arabicPeriod"/>
            </a:pPr>
            <a:r>
              <a:rPr lang="es-MX" sz="1600" b="1" i="0" u="none" strike="noStrike" dirty="0">
                <a:solidFill>
                  <a:srgbClr val="000000"/>
                </a:solidFill>
                <a:effectLst/>
                <a:latin typeface="Abadi" panose="020B0604020104020204" pitchFamily="34" charset="0"/>
              </a:rPr>
              <a:t>VAFB SLC-4E</a:t>
            </a:r>
            <a:r>
              <a:rPr lang="es-MX" sz="1600" b="0" i="0" u="none" strike="noStrike" dirty="0">
                <a:solidFill>
                  <a:srgbClr val="000000"/>
                </a:solidFill>
                <a:effectLst/>
                <a:latin typeface="Abadi" panose="020B0604020104020204" pitchFamily="34" charset="0"/>
              </a:rPr>
              <a:t> in California ensures mission diversity by enabling polar and sun-synchronous orbit launches.</a:t>
            </a:r>
          </a:p>
          <a:p>
            <a:pPr algn="l">
              <a:buFont typeface="+mj-lt"/>
              <a:buAutoNum type="arabicPeriod"/>
            </a:pPr>
            <a:r>
              <a:rPr lang="es-MX" sz="1600" b="0" i="0" u="none" strike="noStrike" dirty="0">
                <a:solidFill>
                  <a:srgbClr val="000000"/>
                </a:solidFill>
                <a:effectLst/>
                <a:latin typeface="Abadi" panose="020B0604020104020204" pitchFamily="34" charset="0"/>
              </a:rPr>
              <a:t>SpaceX’s operational success reflects advanced infrastructure and strategic site placement.</a:t>
            </a:r>
          </a:p>
          <a:p>
            <a:pPr marL="457200" lvl="1" indent="0" algn="l">
              <a:buNone/>
            </a:pPr>
            <a:endParaRPr lang="es-MX" sz="1600" b="0" i="0" u="none" strike="noStrike" dirty="0">
              <a:solidFill>
                <a:srgbClr val="000000"/>
              </a:solidFill>
              <a:effectLst/>
              <a:latin typeface="Abadi" panose="020B0604020104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543DBCD5-D4BF-0639-1567-B2A49E759D0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a:t>
            </a:r>
          </a:p>
        </p:txBody>
      </p:sp>
    </p:spTree>
    <p:extLst>
      <p:ext uri="{BB962C8B-B14F-4D97-AF65-F5344CB8AC3E}">
        <p14:creationId xmlns:p14="http://schemas.microsoft.com/office/powerpoint/2010/main" val="3380670168"/>
      </p:ext>
    </p:extLst>
  </p:cSld>
  <p:clrMapOvr>
    <a:overrideClrMapping bg1="lt1" tx1="dk1" bg2="lt2" tx2="dk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56</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Analysis for KSC LC-39A</a:t>
            </a:r>
          </a:p>
        </p:txBody>
      </p:sp>
      <p:pic>
        <p:nvPicPr>
          <p:cNvPr id="2" name="Imagen 1">
            <a:extLst>
              <a:ext uri="{FF2B5EF4-FFF2-40B4-BE49-F238E27FC236}">
                <a16:creationId xmlns:a16="http://schemas.microsoft.com/office/drawing/2014/main" id="{06648AA4-1A6B-5FFA-B824-48CBD8B3970B}"/>
              </a:ext>
            </a:extLst>
          </p:cNvPr>
          <p:cNvPicPr>
            <a:picLocks noChangeAspect="1"/>
          </p:cNvPicPr>
          <p:nvPr/>
        </p:nvPicPr>
        <p:blipFill>
          <a:blip r:embed="rId3"/>
          <a:stretch>
            <a:fillRect/>
          </a:stretch>
        </p:blipFill>
        <p:spPr>
          <a:xfrm>
            <a:off x="193725" y="2183211"/>
            <a:ext cx="11804550" cy="249157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78C0C9FB-19B0-1D34-EA6D-1D90D759132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F704E9-08EC-B557-777C-9D399953D645}"/>
              </a:ext>
            </a:extLst>
          </p:cNvPr>
          <p:cNvSpPr>
            <a:spLocks noGrp="1"/>
          </p:cNvSpPr>
          <p:nvPr>
            <p:ph type="sldNum" sz="quarter" idx="12"/>
          </p:nvPr>
        </p:nvSpPr>
        <p:spPr/>
        <p:txBody>
          <a:bodyPr/>
          <a:lstStyle/>
          <a:p>
            <a:fld id="{5075537C-CA84-1446-933C-8E9D027F9201}" type="slidenum">
              <a:rPr lang="en-US" smtClean="0"/>
              <a:t>57</a:t>
            </a:fld>
            <a:endParaRPr lang="en-US"/>
          </a:p>
        </p:txBody>
      </p:sp>
      <p:sp>
        <p:nvSpPr>
          <p:cNvPr id="5" name="Content Placeholder 4">
            <a:extLst>
              <a:ext uri="{FF2B5EF4-FFF2-40B4-BE49-F238E27FC236}">
                <a16:creationId xmlns:a16="http://schemas.microsoft.com/office/drawing/2014/main" id="{C37CD88A-4818-E191-7C5A-14B6B78BAD33}"/>
              </a:ext>
            </a:extLst>
          </p:cNvPr>
          <p:cNvSpPr>
            <a:spLocks noGrp="1"/>
          </p:cNvSpPr>
          <p:nvPr>
            <p:ph idx="4294967295"/>
          </p:nvPr>
        </p:nvSpPr>
        <p:spPr>
          <a:xfrm>
            <a:off x="819943" y="1674235"/>
            <a:ext cx="10552113" cy="4351338"/>
          </a:xfrm>
          <a:prstGeom prst="rect">
            <a:avLst/>
          </a:prstGeom>
        </p:spPr>
        <p:txBody>
          <a:bodyPr lIns="91440" tIns="45720" rIns="91440" bIns="45720" anchor="t">
            <a:normAutofit/>
          </a:bodyPr>
          <a:lstStyle/>
          <a:p>
            <a:pPr marL="0" indent="0">
              <a:buNone/>
            </a:pPr>
            <a:r>
              <a:rPr lang="es-MX" sz="1600" b="1" dirty="0">
                <a:latin typeface="Abadi" panose="020B0604020104020204" pitchFamily="34" charset="0"/>
              </a:rPr>
              <a:t>Pie Chart Overview:</a:t>
            </a:r>
            <a:endParaRPr lang="es-MX" sz="1600" dirty="0">
              <a:latin typeface="Abadi" panose="020B0604020104020204" pitchFamily="34" charset="0"/>
            </a:endParaRPr>
          </a:p>
          <a:p>
            <a:pPr>
              <a:buFont typeface="Arial" panose="020B0604020202020204" pitchFamily="34" charset="0"/>
              <a:buChar char="•"/>
            </a:pPr>
            <a:r>
              <a:rPr lang="es-MX" sz="1600" dirty="0">
                <a:latin typeface="Abadi" panose="020B0604020104020204" pitchFamily="34" charset="0"/>
              </a:rPr>
              <a:t>The pie chart titled </a:t>
            </a:r>
            <a:r>
              <a:rPr lang="es-MX" sz="1600" b="1" dirty="0">
                <a:latin typeface="Abadi" panose="020B0604020104020204" pitchFamily="34" charset="0"/>
              </a:rPr>
              <a:t>"Launch Outcomes at KSC LC-39A"</a:t>
            </a:r>
            <a:r>
              <a:rPr lang="es-MX" sz="1600" dirty="0">
                <a:latin typeface="Abadi" panose="020B0604020104020204" pitchFamily="34" charset="0"/>
              </a:rPr>
              <a:t> illustrates the success and failure ratios for launches at Kennedy Space Center Launch Complex 39A.</a:t>
            </a:r>
          </a:p>
          <a:p>
            <a:pPr>
              <a:buFont typeface="Arial" panose="020B0604020202020204" pitchFamily="34" charset="0"/>
              <a:buChar char="•"/>
            </a:pPr>
            <a:r>
              <a:rPr lang="es-MX" sz="1600" b="1" dirty="0">
                <a:latin typeface="Abadi" panose="020B0604020104020204" pitchFamily="34" charset="0"/>
              </a:rPr>
              <a:t>Blue Segment (76.9%):</a:t>
            </a:r>
            <a:r>
              <a:rPr lang="es-MX" sz="1600" dirty="0">
                <a:latin typeface="Abadi" panose="020B0604020104020204" pitchFamily="34" charset="0"/>
              </a:rPr>
              <a:t> Represents successful launches, showcasing the high reliability of this site.</a:t>
            </a:r>
          </a:p>
          <a:p>
            <a:pPr>
              <a:buFont typeface="Arial" panose="020B0604020202020204" pitchFamily="34" charset="0"/>
              <a:buChar char="•"/>
            </a:pPr>
            <a:r>
              <a:rPr lang="es-MX" sz="1600" b="1" dirty="0">
                <a:latin typeface="Abadi" panose="020B0604020104020204" pitchFamily="34" charset="0"/>
              </a:rPr>
              <a:t>Red Segment (23.1%):</a:t>
            </a:r>
            <a:r>
              <a:rPr lang="es-MX" sz="1600" dirty="0">
                <a:latin typeface="Abadi" panose="020B0604020104020204" pitchFamily="34" charset="0"/>
              </a:rPr>
              <a:t> Represents failed launches, highlighting areas for improvement.</a:t>
            </a:r>
          </a:p>
          <a:p>
            <a:pPr marL="0" indent="0">
              <a:buNone/>
            </a:pPr>
            <a:r>
              <a:rPr lang="es-MX" sz="1600" b="1" dirty="0">
                <a:latin typeface="Abadi" panose="020B0604020104020204" pitchFamily="34" charset="0"/>
              </a:rPr>
              <a:t>Key Insights:</a:t>
            </a:r>
            <a:endParaRPr lang="es-MX" sz="1600" dirty="0">
              <a:latin typeface="Abadi" panose="020B0604020104020204" pitchFamily="34" charset="0"/>
            </a:endParaRPr>
          </a:p>
          <a:p>
            <a:pPr>
              <a:buFont typeface="+mj-lt"/>
              <a:buAutoNum type="arabicPeriod"/>
            </a:pPr>
            <a:r>
              <a:rPr lang="es-MX" sz="1600" b="1" dirty="0">
                <a:latin typeface="Abadi" panose="020B0604020104020204" pitchFamily="34" charset="0"/>
              </a:rPr>
              <a:t>High Success Ratio:</a:t>
            </a:r>
            <a:endParaRPr lang="es-MX" sz="1600" dirty="0">
              <a:latin typeface="Abadi" panose="020B0604020104020204" pitchFamily="34" charset="0"/>
            </a:endParaRPr>
          </a:p>
          <a:p>
            <a:pPr lvl="1"/>
            <a:r>
              <a:rPr lang="es-MX" sz="1600" dirty="0">
                <a:latin typeface="Abadi" panose="020B0604020104020204" pitchFamily="34" charset="0"/>
              </a:rPr>
              <a:t>76.9% of launches were successful, making KSC LC-39A the site with the highest reliability among SpaceX's operations.</a:t>
            </a:r>
          </a:p>
          <a:p>
            <a:pPr>
              <a:buFont typeface="+mj-lt"/>
              <a:buAutoNum type="arabicPeriod"/>
            </a:pPr>
            <a:r>
              <a:rPr lang="es-MX" sz="1600" b="1" dirty="0">
                <a:latin typeface="Abadi" panose="020B0604020104020204" pitchFamily="34" charset="0"/>
              </a:rPr>
              <a:t>Historical Significance:</a:t>
            </a:r>
            <a:endParaRPr lang="es-MX" sz="1600" dirty="0">
              <a:latin typeface="Abadi" panose="020B0604020104020204" pitchFamily="34" charset="0"/>
            </a:endParaRPr>
          </a:p>
          <a:p>
            <a:pPr lvl="1"/>
            <a:r>
              <a:rPr lang="es-MX" sz="1600" dirty="0">
                <a:latin typeface="Abadi" panose="020B0604020104020204" pitchFamily="34" charset="0"/>
              </a:rPr>
              <a:t>As a critical SpaceX launch hub, the site continues to support major space missions.</a:t>
            </a:r>
          </a:p>
          <a:p>
            <a:pPr marL="0" indent="0" algn="l">
              <a:buNone/>
            </a:pPr>
            <a:r>
              <a:rPr lang="es-MX" sz="1600" b="1" dirty="0">
                <a:solidFill>
                  <a:srgbClr val="000000"/>
                </a:solidFill>
                <a:latin typeface="Abadi" panose="020B0604020104020204" pitchFamily="34" charset="0"/>
              </a:rPr>
              <a:t>3. </a:t>
            </a:r>
            <a:r>
              <a:rPr lang="es-MX" sz="1600" b="1" i="0" u="none" strike="noStrike" dirty="0">
                <a:solidFill>
                  <a:srgbClr val="000000"/>
                </a:solidFill>
                <a:effectLst/>
                <a:latin typeface="Abadi" panose="020B0604020104020204" pitchFamily="34" charset="0"/>
              </a:rPr>
              <a:t>Performance Indicator:</a:t>
            </a:r>
            <a:endParaRPr lang="es-MX" sz="1600" b="0" i="0" u="none" strike="noStrike" dirty="0">
              <a:solidFill>
                <a:srgbClr val="000000"/>
              </a:solidFill>
              <a:effectLst/>
              <a:latin typeface="Abadi" panose="020B0604020104020204" pitchFamily="34" charset="0"/>
            </a:endParaRPr>
          </a:p>
          <a:p>
            <a:pPr lvl="1"/>
            <a:r>
              <a:rPr lang="es-MX" sz="1600" b="0" i="0" u="none" strike="noStrike" dirty="0">
                <a:solidFill>
                  <a:srgbClr val="000000"/>
                </a:solidFill>
                <a:effectLst/>
                <a:latin typeface="Abadi" panose="020B0604020104020204" pitchFamily="34" charset="0"/>
              </a:rPr>
              <a:t>The high success rate reflects technological advancements and refined processes at KSC LC-39A.</a:t>
            </a:r>
          </a:p>
          <a:p>
            <a:endParaRPr lang="en-US" sz="1600" dirty="0">
              <a:latin typeface="Abadi" panose="020B0604020104020204" pitchFamily="34" charset="0"/>
            </a:endParaRPr>
          </a:p>
        </p:txBody>
      </p:sp>
      <p:sp>
        <p:nvSpPr>
          <p:cNvPr id="8" name="Title 1">
            <a:extLst>
              <a:ext uri="{FF2B5EF4-FFF2-40B4-BE49-F238E27FC236}">
                <a16:creationId xmlns:a16="http://schemas.microsoft.com/office/drawing/2014/main" id="{ED98BCCE-24DA-8FB3-EBD6-F0C959C1017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Analysis for KSC LC-39A</a:t>
            </a:r>
          </a:p>
        </p:txBody>
      </p:sp>
    </p:spTree>
    <p:extLst>
      <p:ext uri="{BB962C8B-B14F-4D97-AF65-F5344CB8AC3E}">
        <p14:creationId xmlns:p14="http://schemas.microsoft.com/office/powerpoint/2010/main" val="2250705175"/>
      </p:ext>
    </p:extLst>
  </p:cSld>
  <p:clrMapOvr>
    <a:overrideClrMapping bg1="lt1" tx1="dk1" bg2="lt2" tx2="dk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C0043A66-1939-72EC-42D1-319D3FCCC34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BD2AA9-5793-5EA9-00BF-C2AB3938EA42}"/>
              </a:ext>
            </a:extLst>
          </p:cNvPr>
          <p:cNvSpPr>
            <a:spLocks noGrp="1"/>
          </p:cNvSpPr>
          <p:nvPr>
            <p:ph type="sldNum" sz="quarter" idx="12"/>
          </p:nvPr>
        </p:nvSpPr>
        <p:spPr/>
        <p:txBody>
          <a:bodyPr/>
          <a:lstStyle/>
          <a:p>
            <a:fld id="{5075537C-CA84-1446-933C-8E9D027F9201}" type="slidenum">
              <a:rPr lang="en-US" smtClean="0"/>
              <a:t>58</a:t>
            </a:fld>
            <a:endParaRPr lang="en-US"/>
          </a:p>
        </p:txBody>
      </p:sp>
      <p:sp>
        <p:nvSpPr>
          <p:cNvPr id="12" name="Title 1">
            <a:extLst>
              <a:ext uri="{FF2B5EF4-FFF2-40B4-BE49-F238E27FC236}">
                <a16:creationId xmlns:a16="http://schemas.microsoft.com/office/drawing/2014/main" id="{6B5DA749-4DD6-5034-F144-3510867D50A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Analysis</a:t>
            </a:r>
          </a:p>
        </p:txBody>
      </p:sp>
      <p:pic>
        <p:nvPicPr>
          <p:cNvPr id="2" name="Imagen 1">
            <a:extLst>
              <a:ext uri="{FF2B5EF4-FFF2-40B4-BE49-F238E27FC236}">
                <a16:creationId xmlns:a16="http://schemas.microsoft.com/office/drawing/2014/main" id="{2A0AA3A3-AD05-AE5E-55BA-A72228AAADBF}"/>
              </a:ext>
            </a:extLst>
          </p:cNvPr>
          <p:cNvPicPr>
            <a:picLocks noChangeAspect="1"/>
          </p:cNvPicPr>
          <p:nvPr/>
        </p:nvPicPr>
        <p:blipFill>
          <a:blip r:embed="rId4"/>
          <a:stretch>
            <a:fillRect/>
          </a:stretch>
        </p:blipFill>
        <p:spPr>
          <a:xfrm>
            <a:off x="162710" y="1841018"/>
            <a:ext cx="11866580" cy="2812262"/>
          </a:xfrm>
          <a:prstGeom prst="rect">
            <a:avLst/>
          </a:prstGeom>
        </p:spPr>
      </p:pic>
    </p:spTree>
    <p:extLst>
      <p:ext uri="{BB962C8B-B14F-4D97-AF65-F5344CB8AC3E}">
        <p14:creationId xmlns:p14="http://schemas.microsoft.com/office/powerpoint/2010/main" val="1372411853"/>
      </p:ext>
    </p:extLst>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54000" y="1520825"/>
            <a:ext cx="11521439" cy="4351338"/>
          </a:xfrm>
          <a:prstGeom prst="rect">
            <a:avLst/>
          </a:prstGeom>
        </p:spPr>
        <p:txBody>
          <a:bodyPr lIns="91440" tIns="45720" rIns="91440" bIns="45720" anchor="t">
            <a:noAutofit/>
          </a:bodyPr>
          <a:lstStyle/>
          <a:p>
            <a:pPr marL="0" indent="0">
              <a:buNone/>
            </a:pPr>
            <a:r>
              <a:rPr lang="es-MX" sz="1600" b="1" dirty="0">
                <a:latin typeface="Abadi" panose="020B0604020104020204" pitchFamily="34" charset="0"/>
              </a:rPr>
              <a:t>Key Insights:</a:t>
            </a:r>
            <a:endParaRPr lang="es-MX" sz="1600" dirty="0">
              <a:latin typeface="Abadi" panose="020B0604020104020204" pitchFamily="34" charset="0"/>
            </a:endParaRPr>
          </a:p>
          <a:p>
            <a:r>
              <a:rPr lang="es-MX" sz="1600" b="1" dirty="0">
                <a:latin typeface="Abadi" panose="020B0604020104020204" pitchFamily="34" charset="0"/>
              </a:rPr>
              <a:t>Payload Success Trends:</a:t>
            </a:r>
            <a:endParaRPr lang="es-MX" sz="1600" dirty="0">
              <a:latin typeface="Abadi" panose="020B0604020104020204" pitchFamily="34" charset="0"/>
            </a:endParaRPr>
          </a:p>
          <a:p>
            <a:pPr lvl="1"/>
            <a:r>
              <a:rPr lang="es-MX" sz="1600" dirty="0">
                <a:latin typeface="Abadi" panose="020B0604020104020204" pitchFamily="34" charset="0"/>
              </a:rPr>
              <a:t>Launches with </a:t>
            </a:r>
            <a:r>
              <a:rPr lang="es-MX" sz="1600" b="1" dirty="0">
                <a:latin typeface="Abadi" panose="020B0604020104020204" pitchFamily="34" charset="0"/>
              </a:rPr>
              <a:t>payloads &lt;4,000 kg</a:t>
            </a:r>
            <a:r>
              <a:rPr lang="es-MX" sz="1600" dirty="0">
                <a:latin typeface="Abadi" panose="020B0604020104020204" pitchFamily="34" charset="0"/>
              </a:rPr>
              <a:t> achieve the highest success rates across all sites.</a:t>
            </a:r>
          </a:p>
          <a:p>
            <a:pPr lvl="1"/>
            <a:r>
              <a:rPr lang="es-MX" sz="1600" dirty="0">
                <a:latin typeface="Abadi" panose="020B0604020104020204" pitchFamily="34" charset="0"/>
              </a:rPr>
              <a:t>Higher payloads show fewer successes, reflecting challenges with heavier loads.</a:t>
            </a:r>
          </a:p>
          <a:p>
            <a:r>
              <a:rPr lang="es-MX" sz="1600" b="1" dirty="0">
                <a:latin typeface="Abadi" panose="020B0604020104020204" pitchFamily="34" charset="0"/>
              </a:rPr>
              <a:t>Site-Specific Outcomes:</a:t>
            </a:r>
            <a:endParaRPr lang="es-MX" sz="1600" dirty="0">
              <a:latin typeface="Abadi" panose="020B0604020104020204" pitchFamily="34" charset="0"/>
            </a:endParaRPr>
          </a:p>
          <a:p>
            <a:pPr lvl="1"/>
            <a:r>
              <a:rPr lang="es-MX" sz="1600" b="1" dirty="0">
                <a:latin typeface="Abadi" panose="020B0604020104020204" pitchFamily="34" charset="0"/>
              </a:rPr>
              <a:t>KSC LC-39A (Green):</a:t>
            </a:r>
            <a:r>
              <a:rPr lang="es-MX" sz="1600" dirty="0">
                <a:latin typeface="Abadi" panose="020B0604020104020204" pitchFamily="34" charset="0"/>
              </a:rPr>
              <a:t> Shows the highest success rate, even at higher payloads.</a:t>
            </a:r>
          </a:p>
          <a:p>
            <a:pPr lvl="1"/>
            <a:r>
              <a:rPr lang="es-MX" sz="1600" b="1" dirty="0">
                <a:latin typeface="Abadi" panose="020B0604020104020204" pitchFamily="34" charset="0"/>
              </a:rPr>
              <a:t>CCAFS LC-40 (Blue):</a:t>
            </a:r>
            <a:r>
              <a:rPr lang="es-MX" sz="1600" dirty="0">
                <a:latin typeface="Abadi" panose="020B0604020104020204" pitchFamily="34" charset="0"/>
              </a:rPr>
              <a:t> Consistent successes with lighter payloads but mixed outcomes with heavier payloads.</a:t>
            </a:r>
          </a:p>
          <a:p>
            <a:pPr lvl="1"/>
            <a:r>
              <a:rPr lang="es-MX" sz="1600" b="1" dirty="0">
                <a:latin typeface="Abadi" panose="020B0604020104020204" pitchFamily="34" charset="0"/>
              </a:rPr>
              <a:t>VAFB SLC-4E (Red):</a:t>
            </a:r>
            <a:r>
              <a:rPr lang="es-MX" sz="1600" dirty="0">
                <a:latin typeface="Abadi" panose="020B0604020104020204" pitchFamily="34" charset="0"/>
              </a:rPr>
              <a:t> Fewer points, but includes a mix of successes and failures.</a:t>
            </a:r>
          </a:p>
          <a:p>
            <a:r>
              <a:rPr lang="es-MX" sz="1600" b="1" dirty="0">
                <a:latin typeface="Abadi" panose="020B0604020104020204" pitchFamily="34" charset="0"/>
              </a:rPr>
              <a:t>Technological Trends:</a:t>
            </a:r>
            <a:endParaRPr lang="es-MX" sz="1600" dirty="0">
              <a:latin typeface="Abadi" panose="020B0604020104020204" pitchFamily="34" charset="0"/>
            </a:endParaRPr>
          </a:p>
          <a:p>
            <a:pPr lvl="1"/>
            <a:r>
              <a:rPr lang="es-MX" sz="1600" dirty="0">
                <a:latin typeface="Abadi" panose="020B0604020104020204" pitchFamily="34" charset="0"/>
              </a:rPr>
              <a:t>The success of heavier payloads often depends on </a:t>
            </a:r>
            <a:r>
              <a:rPr lang="es-MX" sz="1600" b="1" dirty="0">
                <a:latin typeface="Abadi" panose="020B0604020104020204" pitchFamily="34" charset="0"/>
              </a:rPr>
              <a:t>booster reusability</a:t>
            </a:r>
            <a:r>
              <a:rPr lang="es-MX" sz="1600" dirty="0">
                <a:latin typeface="Abadi" panose="020B0604020104020204" pitchFamily="34" charset="0"/>
              </a:rPr>
              <a:t> and advancing launch technologies.</a:t>
            </a:r>
          </a:p>
          <a:p>
            <a:r>
              <a:rPr lang="es-MX" sz="1600" b="1" dirty="0">
                <a:latin typeface="Abadi" panose="020B0604020104020204" pitchFamily="34" charset="0"/>
              </a:rPr>
              <a:t>Visual Elements:</a:t>
            </a:r>
            <a:endParaRPr lang="es-MX" sz="1600" dirty="0">
              <a:latin typeface="Abadi" panose="020B0604020104020204" pitchFamily="34" charset="0"/>
            </a:endParaRPr>
          </a:p>
          <a:p>
            <a:pPr>
              <a:buFont typeface="Arial" panose="020B0604020202020204" pitchFamily="34" charset="0"/>
              <a:buChar char="•"/>
            </a:pPr>
            <a:r>
              <a:rPr lang="es-MX" sz="1600" dirty="0">
                <a:latin typeface="Abadi" panose="020B0604020104020204" pitchFamily="34" charset="0"/>
              </a:rPr>
              <a:t>Scatter points represent individual launches, with success (green) and failure (red) easily distinguishable.</a:t>
            </a:r>
          </a:p>
          <a:p>
            <a:pPr>
              <a:buFont typeface="Arial" panose="020B0604020202020204" pitchFamily="34" charset="0"/>
              <a:buChar char="•"/>
            </a:pPr>
            <a:r>
              <a:rPr lang="es-MX" sz="1600" dirty="0">
                <a:latin typeface="Abadi" panose="020B0604020104020204" pitchFamily="34" charset="0"/>
              </a:rPr>
              <a:t>Interactive plot allows detailed exploration of payload ranges and site-specific outcomes.</a:t>
            </a:r>
          </a:p>
          <a:p>
            <a:pPr>
              <a:lnSpc>
                <a:spcPct val="100000"/>
              </a:lnSpc>
              <a:spcBef>
                <a:spcPts val="1400"/>
              </a:spcBef>
            </a:pPr>
            <a:endParaRPr lang="en-US" sz="16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Analysis</a:t>
            </a:r>
          </a:p>
        </p:txBody>
      </p:sp>
    </p:spTree>
    <p:extLst>
      <p:ext uri="{BB962C8B-B14F-4D97-AF65-F5344CB8AC3E}">
        <p14:creationId xmlns:p14="http://schemas.microsoft.com/office/powerpoint/2010/main" val="252359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61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027811" y="1939874"/>
            <a:ext cx="5325989" cy="3811588"/>
          </a:xfrm>
          <a:prstGeom prst="rect">
            <a:avLst/>
          </a:prstGeom>
        </p:spPr>
        <p:txBody>
          <a:bodyPr vert="horz" lIns="91440" tIns="45720" rIns="91440" bIns="45720" rtlCol="0" anchor="t">
            <a:normAutofit lnSpcReduction="10000"/>
          </a:bodyPr>
          <a:lstStyle/>
          <a:p>
            <a:pPr marL="0" indent="0" algn="l">
              <a:buNone/>
            </a:pPr>
            <a:r>
              <a:rPr lang="es-MX" sz="1600" b="1" i="0" u="none" strike="noStrike" dirty="0">
                <a:solidFill>
                  <a:srgbClr val="000000"/>
                </a:solidFill>
                <a:effectLst/>
                <a:latin typeface="Abadi" panose="020B0604020104020204" pitchFamily="34" charset="0"/>
              </a:rPr>
              <a:t>Interpretation:</a:t>
            </a:r>
            <a:endParaRPr lang="es-MX" sz="1600" b="0" i="0" u="none" strike="noStrike" dirty="0">
              <a:solidFill>
                <a:srgbClr val="000000"/>
              </a:solidFill>
              <a:effectLst/>
              <a:latin typeface="Abadi" panose="020B0604020104020204" pitchFamily="34" charset="0"/>
            </a:endParaRPr>
          </a:p>
          <a:p>
            <a:pPr algn="l"/>
            <a:r>
              <a:rPr lang="es-MX" sz="1600" b="0" i="0" u="none" strike="noStrike" dirty="0">
                <a:solidFill>
                  <a:srgbClr val="000000"/>
                </a:solidFill>
                <a:effectLst/>
                <a:latin typeface="Abadi" panose="020B0604020104020204" pitchFamily="34" charset="0"/>
              </a:rPr>
              <a:t>The four classification models evaluated—</a:t>
            </a:r>
            <a:r>
              <a:rPr lang="es-MX" sz="1600" b="1" i="0" u="none" strike="noStrike" dirty="0">
                <a:solidFill>
                  <a:srgbClr val="000000"/>
                </a:solidFill>
                <a:effectLst/>
                <a:latin typeface="Abadi" panose="020B0604020104020204" pitchFamily="34" charset="0"/>
              </a:rPr>
              <a:t>Logistic Regression, SVM, Decision Tree, and KNN</a:t>
            </a:r>
            <a:r>
              <a:rPr lang="es-MX" sz="1600" b="0" i="0" u="none" strike="noStrike" dirty="0">
                <a:solidFill>
                  <a:srgbClr val="000000"/>
                </a:solidFill>
                <a:effectLst/>
                <a:latin typeface="Abadi" panose="020B0604020104020204" pitchFamily="34" charset="0"/>
              </a:rPr>
              <a:t>—all achieved the same test accuracy of </a:t>
            </a:r>
            <a:r>
              <a:rPr lang="es-MX" sz="1600" b="1" i="0" u="none" strike="noStrike" dirty="0">
                <a:solidFill>
                  <a:srgbClr val="000000"/>
                </a:solidFill>
                <a:effectLst/>
                <a:latin typeface="Abadi" panose="020B0604020104020204" pitchFamily="34" charset="0"/>
              </a:rPr>
              <a:t>0.8333 (83.33%)</a:t>
            </a:r>
            <a:r>
              <a:rPr lang="es-MX" sz="1600" b="0" i="0" u="none" strike="noStrike" dirty="0">
                <a:solidFill>
                  <a:srgbClr val="000000"/>
                </a:solidFill>
                <a:effectLst/>
                <a:latin typeface="Abadi" panose="020B0604020104020204" pitchFamily="34" charset="0"/>
              </a:rPr>
              <a:t>. This indicates that all models perform similarly in terms of accuracy.</a:t>
            </a:r>
          </a:p>
          <a:p>
            <a:pPr marL="0" indent="0" algn="l">
              <a:buNone/>
            </a:pPr>
            <a:r>
              <a:rPr lang="es-MX" sz="1600" b="1" i="0" u="none" strike="noStrike" dirty="0">
                <a:solidFill>
                  <a:srgbClr val="000000"/>
                </a:solidFill>
                <a:effectLst/>
                <a:latin typeface="Abadi" panose="020B0604020104020204" pitchFamily="34" charset="0"/>
              </a:rPr>
              <a:t>Conclusion:</a:t>
            </a:r>
            <a:endParaRPr lang="es-MX" sz="1600" b="0" i="0" u="none" strike="noStrike" dirty="0">
              <a:solidFill>
                <a:srgbClr val="000000"/>
              </a:solidFill>
              <a:effectLst/>
              <a:latin typeface="Abadi" panose="020B0604020104020204" pitchFamily="34" charset="0"/>
            </a:endParaRPr>
          </a:p>
          <a:p>
            <a:pPr algn="l">
              <a:buFont typeface="Arial" panose="020B0604020202020204" pitchFamily="34" charset="0"/>
              <a:buChar char="•"/>
            </a:pPr>
            <a:r>
              <a:rPr lang="es-MX" sz="1600" b="0" i="0" u="none" strike="noStrike" dirty="0">
                <a:solidFill>
                  <a:srgbClr val="000000"/>
                </a:solidFill>
                <a:effectLst/>
                <a:latin typeface="Abadi" panose="020B0604020104020204" pitchFamily="34" charset="0"/>
              </a:rPr>
              <a:t>The model with the highest accuracy is </a:t>
            </a:r>
            <a:r>
              <a:rPr lang="es-MX" sz="1600" b="1" i="0" u="none" strike="noStrike" dirty="0">
                <a:solidFill>
                  <a:srgbClr val="000000"/>
                </a:solidFill>
                <a:effectLst/>
                <a:latin typeface="Abadi" panose="020B0604020104020204" pitchFamily="34" charset="0"/>
              </a:rPr>
              <a:t>Logistic Regression</a:t>
            </a:r>
            <a:r>
              <a:rPr lang="es-MX" sz="1600" b="0" i="0" u="none" strike="noStrike" dirty="0">
                <a:solidFill>
                  <a:srgbClr val="000000"/>
                </a:solidFill>
                <a:effectLst/>
                <a:latin typeface="Abadi" panose="020B0604020104020204" pitchFamily="34" charset="0"/>
              </a:rPr>
              <a:t>, but since all models have the same accuracy, any of them could be considered the best in this case.</a:t>
            </a:r>
          </a:p>
          <a:p>
            <a:pPr algn="l">
              <a:buFont typeface="Arial" panose="020B0604020202020204" pitchFamily="34" charset="0"/>
              <a:buChar char="•"/>
            </a:pPr>
            <a:r>
              <a:rPr lang="es-MX" sz="1600" b="0" i="0" u="none" strike="noStrike" dirty="0">
                <a:solidFill>
                  <a:srgbClr val="000000"/>
                </a:solidFill>
                <a:effectLst/>
                <a:latin typeface="Abadi" panose="020B0604020104020204" pitchFamily="34" charset="0"/>
              </a:rPr>
              <a:t>To make a more informed decision, we could analyze additional metrics such as </a:t>
            </a:r>
            <a:r>
              <a:rPr lang="es-MX" sz="1600" b="1" i="0" u="none" strike="noStrike" dirty="0">
                <a:solidFill>
                  <a:srgbClr val="000000"/>
                </a:solidFill>
                <a:effectLst/>
                <a:latin typeface="Abadi" panose="020B0604020104020204" pitchFamily="34" charset="0"/>
              </a:rPr>
              <a:t>precision, recall, F1-score, or the confusion matrix</a:t>
            </a:r>
            <a:r>
              <a:rPr lang="es-MX" sz="1600" b="0" i="0" u="none" strike="noStrike" dirty="0">
                <a:solidFill>
                  <a:srgbClr val="000000"/>
                </a:solidFill>
                <a:effectLst/>
                <a:latin typeface="Abadi" panose="020B0604020104020204" pitchFamily="34" charset="0"/>
              </a:rPr>
              <a:t> to assess their performance in different aspects.</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n 2">
            <a:extLst>
              <a:ext uri="{FF2B5EF4-FFF2-40B4-BE49-F238E27FC236}">
                <a16:creationId xmlns:a16="http://schemas.microsoft.com/office/drawing/2014/main" id="{7E108CD4-5926-9D67-0F6B-91EE146DC957}"/>
              </a:ext>
            </a:extLst>
          </p:cNvPr>
          <p:cNvPicPr>
            <a:picLocks noChangeAspect="1"/>
          </p:cNvPicPr>
          <p:nvPr/>
        </p:nvPicPr>
        <p:blipFill>
          <a:blip r:embed="rId3"/>
          <a:stretch>
            <a:fillRect/>
          </a:stretch>
        </p:blipFill>
        <p:spPr>
          <a:xfrm>
            <a:off x="508000" y="1775568"/>
            <a:ext cx="5181600" cy="414020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62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953760" y="1523206"/>
            <a:ext cx="5045277" cy="3811588"/>
          </a:xfrm>
          <a:prstGeom prst="rect">
            <a:avLst/>
          </a:prstGeom>
        </p:spPr>
        <p:txBody>
          <a:bodyPr>
            <a:noAutofit/>
          </a:bodyPr>
          <a:lstStyle/>
          <a:p>
            <a:pPr marL="0" indent="0">
              <a:buNone/>
            </a:pPr>
            <a:r>
              <a:rPr lang="es-MX" sz="1600" b="1" dirty="0">
                <a:latin typeface="Abadi" panose="020B0604020104020204" pitchFamily="34" charset="0"/>
              </a:rPr>
              <a:t>Key Metrics:</a:t>
            </a:r>
            <a:endParaRPr lang="es-MX" sz="1600" dirty="0">
              <a:latin typeface="Abadi" panose="020B0604020104020204" pitchFamily="34" charset="0"/>
            </a:endParaRPr>
          </a:p>
          <a:p>
            <a:pPr>
              <a:buFont typeface="Arial" panose="020B0604020202020204" pitchFamily="34" charset="0"/>
              <a:buChar char="•"/>
            </a:pPr>
            <a:r>
              <a:rPr lang="es-MX" sz="1600" b="1" dirty="0">
                <a:latin typeface="Abadi" panose="020B0604020104020204" pitchFamily="34" charset="0"/>
              </a:rPr>
              <a:t>True Positives:</a:t>
            </a:r>
            <a:r>
              <a:rPr lang="es-MX" sz="1600" dirty="0">
                <a:latin typeface="Abadi" panose="020B0604020104020204" pitchFamily="34" charset="0"/>
              </a:rPr>
              <a:t> Strong identification of successful landings (e.g., 12 cases in this example).</a:t>
            </a:r>
          </a:p>
          <a:p>
            <a:pPr>
              <a:buFont typeface="Arial" panose="020B0604020202020204" pitchFamily="34" charset="0"/>
              <a:buChar char="•"/>
            </a:pPr>
            <a:r>
              <a:rPr lang="es-MX" sz="1600" b="1" dirty="0">
                <a:latin typeface="Abadi" panose="020B0604020104020204" pitchFamily="34" charset="0"/>
              </a:rPr>
              <a:t>False Negatives:</a:t>
            </a:r>
            <a:r>
              <a:rPr lang="es-MX" sz="1600" dirty="0">
                <a:latin typeface="Abadi" panose="020B0604020104020204" pitchFamily="34" charset="0"/>
              </a:rPr>
              <a:t> Minimal to none, showcasing excellent sensitivity.</a:t>
            </a:r>
          </a:p>
          <a:p>
            <a:pPr>
              <a:buFont typeface="Arial" panose="020B0604020202020204" pitchFamily="34" charset="0"/>
              <a:buChar char="•"/>
            </a:pPr>
            <a:r>
              <a:rPr lang="es-MX" sz="1600" b="1" dirty="0">
                <a:latin typeface="Abadi" panose="020B0604020104020204" pitchFamily="34" charset="0"/>
              </a:rPr>
              <a:t>False Positives:</a:t>
            </a:r>
            <a:r>
              <a:rPr lang="es-MX" sz="1600" dirty="0">
                <a:latin typeface="Abadi" panose="020B0604020104020204" pitchFamily="34" charset="0"/>
              </a:rPr>
              <a:t> Room for improvement in precision (e.g., 3 incorrect predictions).</a:t>
            </a:r>
          </a:p>
          <a:p>
            <a:pPr marL="0" indent="0" algn="l">
              <a:buNone/>
            </a:pPr>
            <a:r>
              <a:rPr lang="es-MX" sz="1600" b="1" i="0" u="none" strike="noStrike" dirty="0">
                <a:solidFill>
                  <a:srgbClr val="000000"/>
                </a:solidFill>
                <a:effectLst/>
                <a:latin typeface="Abadi" panose="020B0604020104020204" pitchFamily="34" charset="0"/>
              </a:rPr>
              <a:t>Insights:</a:t>
            </a:r>
            <a:endParaRPr lang="es-MX" sz="1600" b="0" i="0" u="none" strike="noStrike" dirty="0">
              <a:solidFill>
                <a:srgbClr val="000000"/>
              </a:solidFill>
              <a:effectLst/>
              <a:latin typeface="Abadi" panose="020B0604020104020204" pitchFamily="34" charset="0"/>
            </a:endParaRPr>
          </a:p>
          <a:p>
            <a:pPr algn="l">
              <a:buFont typeface="+mj-lt"/>
              <a:buAutoNum type="arabicPeriod"/>
            </a:pPr>
            <a:r>
              <a:rPr lang="es-MX" sz="1600" b="0" i="0" u="none" strike="noStrike" dirty="0">
                <a:solidFill>
                  <a:srgbClr val="000000"/>
                </a:solidFill>
                <a:effectLst/>
                <a:latin typeface="Abadi" panose="020B0604020104020204" pitchFamily="34" charset="0"/>
              </a:rPr>
              <a:t>High accuracy in predicting "landed" outcomes reflects the model's reliability.</a:t>
            </a:r>
          </a:p>
          <a:p>
            <a:pPr algn="l">
              <a:buFont typeface="+mj-lt"/>
              <a:buAutoNum type="arabicPeriod"/>
            </a:pPr>
            <a:r>
              <a:rPr lang="es-MX" sz="1600" b="0" i="0" u="none" strike="noStrike" dirty="0">
                <a:solidFill>
                  <a:srgbClr val="000000"/>
                </a:solidFill>
                <a:effectLst/>
                <a:latin typeface="Abadi" panose="020B0604020104020204" pitchFamily="34" charset="0"/>
              </a:rPr>
              <a:t>Minimal false negatives indicate strong sensitivity.</a:t>
            </a:r>
          </a:p>
          <a:p>
            <a:pPr algn="l">
              <a:buFont typeface="+mj-lt"/>
              <a:buAutoNum type="arabicPeriod"/>
            </a:pPr>
            <a:r>
              <a:rPr lang="es-MX" sz="1600" b="0" i="0" u="none" strike="noStrike" dirty="0">
                <a:solidFill>
                  <a:srgbClr val="000000"/>
                </a:solidFill>
                <a:effectLst/>
                <a:latin typeface="Abadi" panose="020B0604020104020204" pitchFamily="34" charset="0"/>
              </a:rPr>
              <a:t>False positives show the model's tendency to overpredict "landed" cases, requiring refinement.</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n 2">
            <a:extLst>
              <a:ext uri="{FF2B5EF4-FFF2-40B4-BE49-F238E27FC236}">
                <a16:creationId xmlns:a16="http://schemas.microsoft.com/office/drawing/2014/main" id="{5DC4C014-6042-1003-E495-CCFAA97EF088}"/>
              </a:ext>
            </a:extLst>
          </p:cNvPr>
          <p:cNvPicPr>
            <a:picLocks noChangeAspect="1"/>
          </p:cNvPicPr>
          <p:nvPr/>
        </p:nvPicPr>
        <p:blipFill>
          <a:blip r:embed="rId3"/>
          <a:stretch>
            <a:fillRect/>
          </a:stretch>
        </p:blipFill>
        <p:spPr>
          <a:xfrm>
            <a:off x="448421" y="1604534"/>
            <a:ext cx="4838700" cy="414020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63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771749" cy="4351338"/>
          </a:xfrm>
          <a:prstGeom prst="rect">
            <a:avLst/>
          </a:prstGeom>
        </p:spPr>
        <p:txBody>
          <a:bodyPr>
            <a:normAutofit lnSpcReduction="10000"/>
          </a:bodyPr>
          <a:lstStyle/>
          <a:p>
            <a:pPr marL="0" indent="0">
              <a:buNone/>
            </a:pPr>
            <a:r>
              <a:rPr lang="es-MX" sz="1600" b="1" dirty="0">
                <a:latin typeface="Abadi" panose="020B0604020104020204" pitchFamily="34" charset="0"/>
              </a:rPr>
              <a:t>Comprehensive Analysis Overview:</a:t>
            </a:r>
            <a:endParaRPr lang="es-MX" sz="1600" dirty="0">
              <a:latin typeface="Abadi" panose="020B0604020104020204" pitchFamily="34" charset="0"/>
            </a:endParaRPr>
          </a:p>
          <a:p>
            <a:pPr>
              <a:buFont typeface="Arial" panose="020B0604020202020204" pitchFamily="34" charset="0"/>
              <a:buChar char="•"/>
            </a:pPr>
            <a:r>
              <a:rPr lang="es-MX" sz="1600" dirty="0">
                <a:latin typeface="Abadi" panose="020B0604020104020204" pitchFamily="34" charset="0"/>
              </a:rPr>
              <a:t>Evaluated machine learning models (Logistic Regression, SVM, Decision Tree, and KNN) for predicting successful launches.</a:t>
            </a:r>
          </a:p>
          <a:p>
            <a:pPr>
              <a:buFont typeface="Arial" panose="020B0604020202020204" pitchFamily="34" charset="0"/>
              <a:buChar char="•"/>
            </a:pPr>
            <a:r>
              <a:rPr lang="es-MX" sz="1600" dirty="0">
                <a:latin typeface="Abadi" panose="020B0604020104020204" pitchFamily="34" charset="0"/>
              </a:rPr>
              <a:t>Identified </a:t>
            </a:r>
            <a:r>
              <a:rPr lang="es-MX" sz="1600" b="1" dirty="0">
                <a:latin typeface="Abadi" panose="020B0604020104020204" pitchFamily="34" charset="0"/>
              </a:rPr>
              <a:t>KSC LC-39A</a:t>
            </a:r>
            <a:r>
              <a:rPr lang="es-MX" sz="1600" dirty="0">
                <a:latin typeface="Abadi" panose="020B0604020104020204" pitchFamily="34" charset="0"/>
              </a:rPr>
              <a:t> as the top-performing launch site with the highest success rate.</a:t>
            </a:r>
          </a:p>
          <a:p>
            <a:pPr marL="0" indent="0">
              <a:buNone/>
            </a:pPr>
            <a:r>
              <a:rPr lang="es-MX" sz="1600" b="1" dirty="0">
                <a:latin typeface="Abadi" panose="020B0604020104020204" pitchFamily="34" charset="0"/>
              </a:rPr>
              <a:t>Key Insights:</a:t>
            </a:r>
            <a:endParaRPr lang="es-MX" sz="1600" dirty="0">
              <a:latin typeface="Abadi" panose="020B0604020104020204" pitchFamily="34" charset="0"/>
            </a:endParaRPr>
          </a:p>
          <a:p>
            <a:pPr>
              <a:buFont typeface="+mj-lt"/>
              <a:buAutoNum type="arabicPeriod"/>
            </a:pPr>
            <a:r>
              <a:rPr lang="es-MX" sz="1600" b="1" dirty="0">
                <a:latin typeface="Abadi" panose="020B0604020104020204" pitchFamily="34" charset="0"/>
              </a:rPr>
              <a:t>Model Performance:</a:t>
            </a:r>
            <a:r>
              <a:rPr lang="es-MX" sz="1600" dirty="0">
                <a:latin typeface="Abadi" panose="020B0604020104020204" pitchFamily="34" charset="0"/>
              </a:rPr>
              <a:t> Logistic Regression emerged as the most accurate model, showcasing strong predictive capabilities.</a:t>
            </a:r>
          </a:p>
          <a:p>
            <a:pPr>
              <a:buFont typeface="+mj-lt"/>
              <a:buAutoNum type="arabicPeriod"/>
            </a:pPr>
            <a:r>
              <a:rPr lang="es-MX" sz="1600" b="1" dirty="0">
                <a:latin typeface="Abadi" panose="020B0604020104020204" pitchFamily="34" charset="0"/>
              </a:rPr>
              <a:t>Launch Distribution:</a:t>
            </a:r>
            <a:r>
              <a:rPr lang="es-MX" sz="1600" dirty="0">
                <a:latin typeface="Abadi" panose="020B0604020104020204" pitchFamily="34" charset="0"/>
              </a:rPr>
              <a:t> Majority of successful launches originated from Florida sites, benefiting from strategic equatorial positioning.</a:t>
            </a:r>
          </a:p>
          <a:p>
            <a:pPr>
              <a:buFont typeface="+mj-lt"/>
              <a:buAutoNum type="arabicPeriod"/>
            </a:pPr>
            <a:r>
              <a:rPr lang="es-MX" sz="1600" b="1" dirty="0">
                <a:latin typeface="Abadi" panose="020B0604020104020204" pitchFamily="34" charset="0"/>
              </a:rPr>
              <a:t>Payload Trends:</a:t>
            </a:r>
            <a:r>
              <a:rPr lang="es-MX" sz="1600" dirty="0">
                <a:latin typeface="Abadi" panose="020B0604020104020204" pitchFamily="34" charset="0"/>
              </a:rPr>
              <a:t> Lighter payloads (&lt; 4,000 kg) showed higher success rates; technological innovations are critical for heavy payloads.</a:t>
            </a:r>
          </a:p>
          <a:p>
            <a:pPr marL="0" indent="0">
              <a:buNone/>
            </a:pPr>
            <a:r>
              <a:rPr lang="es-MX" sz="1600" b="1" dirty="0">
                <a:latin typeface="Abadi" panose="020B0604020104020204" pitchFamily="34" charset="0"/>
              </a:rPr>
              <a:t>Visualizations and Tools:</a:t>
            </a:r>
            <a:endParaRPr lang="es-MX" sz="1600" dirty="0">
              <a:latin typeface="Abadi" panose="020B0604020104020204" pitchFamily="34" charset="0"/>
            </a:endParaRPr>
          </a:p>
          <a:p>
            <a:pPr>
              <a:buFont typeface="Arial" panose="020B0604020202020204" pitchFamily="34" charset="0"/>
              <a:buChar char="•"/>
            </a:pPr>
            <a:r>
              <a:rPr lang="es-MX" sz="1600" b="1" dirty="0">
                <a:latin typeface="Abadi" panose="020B0604020104020204" pitchFamily="34" charset="0"/>
              </a:rPr>
              <a:t>Confusion Matrices</a:t>
            </a:r>
            <a:r>
              <a:rPr lang="es-MX" sz="1600" dirty="0">
                <a:latin typeface="Abadi" panose="020B0604020104020204" pitchFamily="34" charset="0"/>
              </a:rPr>
              <a:t> highlighted model sensitivity and precision.</a:t>
            </a:r>
          </a:p>
          <a:p>
            <a:pPr>
              <a:buFont typeface="Arial" panose="020B0604020202020204" pitchFamily="34" charset="0"/>
              <a:buChar char="•"/>
            </a:pPr>
            <a:r>
              <a:rPr lang="es-MX" sz="1600" b="1" dirty="0">
                <a:latin typeface="Abadi" panose="020B0604020104020204" pitchFamily="34" charset="0"/>
              </a:rPr>
              <a:t>Scatter Plots</a:t>
            </a:r>
            <a:r>
              <a:rPr lang="es-MX" sz="1600" dirty="0">
                <a:latin typeface="Abadi" panose="020B0604020104020204" pitchFamily="34" charset="0"/>
              </a:rPr>
              <a:t> and </a:t>
            </a:r>
            <a:r>
              <a:rPr lang="es-MX" sz="1600" b="1" dirty="0">
                <a:latin typeface="Abadi" panose="020B0604020104020204" pitchFamily="34" charset="0"/>
              </a:rPr>
              <a:t>Pie Charts</a:t>
            </a:r>
            <a:r>
              <a:rPr lang="es-MX" sz="1600" dirty="0">
                <a:latin typeface="Abadi" panose="020B0604020104020204" pitchFamily="34" charset="0"/>
              </a:rPr>
              <a:t> provided insights into launch outcomes.</a:t>
            </a:r>
          </a:p>
          <a:p>
            <a:pPr>
              <a:buFont typeface="Arial" panose="020B0604020202020204" pitchFamily="34" charset="0"/>
              <a:buChar char="•"/>
            </a:pPr>
            <a:r>
              <a:rPr lang="es-MX" sz="1600" b="1" dirty="0">
                <a:latin typeface="Abadi" panose="020B0604020104020204" pitchFamily="34" charset="0"/>
              </a:rPr>
              <a:t>Interactive Maps</a:t>
            </a:r>
            <a:r>
              <a:rPr lang="es-MX" sz="1600" dirty="0">
                <a:latin typeface="Abadi" panose="020B0604020104020204" pitchFamily="34" charset="0"/>
              </a:rPr>
              <a:t> showcased site proximities to coastlines, highways, and railways.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42372" y="1674235"/>
            <a:ext cx="8354028" cy="1754765"/>
          </a:xfrm>
          <a:prstGeom prst="rect">
            <a:avLst/>
          </a:prstGeom>
        </p:spPr>
        <p:txBody>
          <a:bodyPr vert="horz" lIns="91440" tIns="45720" rIns="91440" bIns="45720" rtlCol="0" anchor="t">
            <a:normAutofit/>
          </a:bodyPr>
          <a:lstStyle/>
          <a:p>
            <a:pPr>
              <a:lnSpc>
                <a:spcPct val="100000"/>
              </a:lnSpc>
              <a:spcBef>
                <a:spcPts val="1400"/>
              </a:spcBef>
            </a:pPr>
            <a:r>
              <a:rPr lang="es-MX" sz="2200" dirty="0">
                <a:solidFill>
                  <a:schemeClr val="accent3">
                    <a:lumMod val="25000"/>
                  </a:schemeClr>
                </a:solidFill>
                <a:latin typeface="Abadi" panose="020B0604020104020204" pitchFamily="34" charset="0"/>
              </a:rPr>
              <a:t>Describe how data sets were collected. You need to present your data collection process use key phrases and flowcharts</a:t>
            </a:r>
          </a:p>
          <a:p>
            <a:pPr>
              <a:lnSpc>
                <a:spcPct val="100000"/>
              </a:lnSpc>
              <a:spcBef>
                <a:spcPts val="1400"/>
              </a:spcBef>
            </a:pPr>
            <a:r>
              <a:rPr lang="es-MX" sz="2200" dirty="0">
                <a:solidFill>
                  <a:schemeClr val="accent3">
                    <a:lumMod val="25000"/>
                  </a:schemeClr>
                </a:solidFill>
                <a:latin typeface="Abadi" panose="020B0604020104020204" pitchFamily="34" charset="0"/>
              </a:rPr>
              <a:t>Flowchart of the Data Collection Process</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268720" y="1452880"/>
            <a:ext cx="5102542" cy="4546283"/>
          </a:xfrm>
          <a:prstGeom prst="rect">
            <a:avLst/>
          </a:prstGeom>
          <a:ln>
            <a:solidFill>
              <a:srgbClr val="0B49CB"/>
            </a:solidFill>
            <a:prstDash val="dash"/>
          </a:ln>
        </p:spPr>
        <p:txBody>
          <a:bodyPr vert="horz" lIns="91440" tIns="45720" rIns="91440" bIns="45720" rtlCol="0" anchor="t">
            <a:normAutofit fontScale="92500" lnSpcReduction="10000"/>
          </a:bodyPr>
          <a:lstStyle/>
          <a:p>
            <a:pPr marL="0" indent="0">
              <a:buNone/>
            </a:pPr>
            <a:r>
              <a:rPr lang="en-US" sz="1200" dirty="0">
                <a:solidFill>
                  <a:srgbClr val="1C7DDB"/>
                </a:solidFill>
                <a:latin typeface="Abadi"/>
              </a:rPr>
              <a:t>START  </a:t>
            </a:r>
          </a:p>
          <a:p>
            <a:pPr marL="0" indent="0">
              <a:buNone/>
            </a:pPr>
            <a:r>
              <a:rPr lang="en-US" sz="1200" dirty="0">
                <a:solidFill>
                  <a:srgbClr val="1C7DDB"/>
                </a:solidFill>
                <a:latin typeface="Abadi"/>
              </a:rPr>
              <a:t>  │  </a:t>
            </a:r>
          </a:p>
          <a:p>
            <a:pPr marL="0" indent="0">
              <a:buNone/>
            </a:pPr>
            <a:r>
              <a:rPr lang="en-US" sz="1200" dirty="0">
                <a:solidFill>
                  <a:srgbClr val="1C7DDB"/>
                </a:solidFill>
                <a:latin typeface="Abadi"/>
              </a:rPr>
              <a:t>  ├──&gt; Identify SpaceX API endpoint  </a:t>
            </a:r>
          </a:p>
          <a:p>
            <a:pPr marL="0" indent="0">
              <a:buNone/>
            </a:pPr>
            <a:r>
              <a:rPr lang="en-US" sz="1200" dirty="0">
                <a:solidFill>
                  <a:srgbClr val="1C7DDB"/>
                </a:solidFill>
                <a:latin typeface="Abadi"/>
              </a:rPr>
              <a:t>  │  </a:t>
            </a:r>
          </a:p>
          <a:p>
            <a:pPr marL="0" indent="0">
              <a:buNone/>
            </a:pPr>
            <a:r>
              <a:rPr lang="en-US" sz="1200" dirty="0">
                <a:solidFill>
                  <a:srgbClr val="1C7DDB"/>
                </a:solidFill>
                <a:latin typeface="Abadi"/>
              </a:rPr>
              <a:t>  ├──&gt; Send GET request to API  </a:t>
            </a:r>
          </a:p>
          <a:p>
            <a:pPr marL="0" indent="0">
              <a:buNone/>
            </a:pPr>
            <a:r>
              <a:rPr lang="en-US" sz="1200" dirty="0">
                <a:solidFill>
                  <a:srgbClr val="1C7DDB"/>
                </a:solidFill>
                <a:latin typeface="Abadi"/>
              </a:rPr>
              <a:t>  │  </a:t>
            </a:r>
          </a:p>
          <a:p>
            <a:pPr marL="0" indent="0">
              <a:buNone/>
            </a:pPr>
            <a:r>
              <a:rPr lang="en-US" sz="1200" dirty="0">
                <a:solidFill>
                  <a:srgbClr val="1C7DDB"/>
                </a:solidFill>
                <a:latin typeface="Abadi"/>
              </a:rPr>
              <a:t>  ├──&gt; Receive JSON response  </a:t>
            </a:r>
          </a:p>
          <a:p>
            <a:pPr marL="0" indent="0">
              <a:buNone/>
            </a:pPr>
            <a:r>
              <a:rPr lang="en-US" sz="1200" dirty="0">
                <a:solidFill>
                  <a:srgbClr val="1C7DDB"/>
                </a:solidFill>
                <a:latin typeface="Abadi"/>
              </a:rPr>
              <a:t>  │  </a:t>
            </a:r>
          </a:p>
          <a:p>
            <a:pPr marL="0" indent="0">
              <a:buNone/>
            </a:pPr>
            <a:r>
              <a:rPr lang="en-US" sz="1200" dirty="0">
                <a:solidFill>
                  <a:srgbClr val="1C7DDB"/>
                </a:solidFill>
                <a:latin typeface="Abadi"/>
              </a:rPr>
              <a:t>  ├──&gt; Parse JSON and extract relevant fields  </a:t>
            </a:r>
          </a:p>
          <a:p>
            <a:pPr marL="0" indent="0">
              <a:buNone/>
            </a:pPr>
            <a:r>
              <a:rPr lang="en-US" sz="1200" dirty="0">
                <a:solidFill>
                  <a:srgbClr val="1C7DDB"/>
                </a:solidFill>
                <a:latin typeface="Abadi"/>
              </a:rPr>
              <a:t>  │  </a:t>
            </a:r>
          </a:p>
          <a:p>
            <a:pPr marL="0" indent="0">
              <a:buNone/>
            </a:pPr>
            <a:r>
              <a:rPr lang="en-US" sz="1200" dirty="0">
                <a:solidFill>
                  <a:srgbClr val="1C7DDB"/>
                </a:solidFill>
                <a:latin typeface="Abadi"/>
              </a:rPr>
              <a:t>  ├──&gt; Handle missing or null values  </a:t>
            </a:r>
          </a:p>
          <a:p>
            <a:pPr marL="0" indent="0">
              <a:buNone/>
            </a:pPr>
            <a:r>
              <a:rPr lang="en-US" sz="1200" dirty="0">
                <a:solidFill>
                  <a:srgbClr val="1C7DDB"/>
                </a:solidFill>
                <a:latin typeface="Abadi"/>
              </a:rPr>
              <a:t>  │  </a:t>
            </a:r>
          </a:p>
          <a:p>
            <a:pPr marL="0" indent="0">
              <a:buNone/>
            </a:pPr>
            <a:r>
              <a:rPr lang="en-US" sz="1200" dirty="0">
                <a:solidFill>
                  <a:srgbClr val="1C7DDB"/>
                </a:solidFill>
                <a:latin typeface="Abadi"/>
              </a:rPr>
              <a:t>  ├──&gt; Convert extracted data into a Pandas </a:t>
            </a:r>
            <a:r>
              <a:rPr lang="en-US" sz="1200" dirty="0" err="1">
                <a:solidFill>
                  <a:srgbClr val="1C7DDB"/>
                </a:solidFill>
                <a:latin typeface="Abadi"/>
              </a:rPr>
              <a:t>DataFrame</a:t>
            </a:r>
            <a:r>
              <a:rPr lang="en-US" sz="1200" dirty="0">
                <a:solidFill>
                  <a:srgbClr val="1C7DDB"/>
                </a:solidFill>
                <a:latin typeface="Abadi"/>
              </a:rPr>
              <a:t>  </a:t>
            </a:r>
          </a:p>
          <a:p>
            <a:pPr marL="0" indent="0">
              <a:buNone/>
            </a:pPr>
            <a:r>
              <a:rPr lang="en-US" sz="1200" dirty="0">
                <a:solidFill>
                  <a:srgbClr val="1C7DDB"/>
                </a:solidFill>
                <a:latin typeface="Abadi"/>
              </a:rPr>
              <a:t>  │  </a:t>
            </a:r>
          </a:p>
          <a:p>
            <a:pPr marL="0" indent="0">
              <a:buNone/>
            </a:pPr>
            <a:r>
              <a:rPr lang="en-US" sz="1200" dirty="0">
                <a:solidFill>
                  <a:srgbClr val="1C7DDB"/>
                </a:solidFill>
                <a:latin typeface="Abadi"/>
              </a:rPr>
              <a:t>  ├──&gt; Save cleaned dataset as CSV  </a:t>
            </a:r>
          </a:p>
          <a:p>
            <a:pPr marL="0" indent="0">
              <a:buNone/>
            </a:pPr>
            <a:r>
              <a:rPr lang="en-US" sz="1200" dirty="0">
                <a:solidFill>
                  <a:srgbClr val="1C7DDB"/>
                </a:solidFill>
                <a:latin typeface="Abadi"/>
              </a:rPr>
              <a:t>  │  </a:t>
            </a:r>
          </a:p>
          <a:p>
            <a:pPr marL="0" indent="0">
              <a:buNone/>
            </a:pPr>
            <a:r>
              <a:rPr lang="en-US" sz="1200" dirty="0">
                <a:solidFill>
                  <a:srgbClr val="1C7DDB"/>
                </a:solidFill>
                <a:latin typeface="Abadi"/>
              </a:rPr>
              <a:t> END</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52881"/>
            <a:ext cx="4909502" cy="4754880"/>
          </a:xfrm>
          <a:prstGeom prst="rect">
            <a:avLst/>
          </a:prstGeom>
        </p:spPr>
        <p:txBody>
          <a:bodyPr vert="horz" lIns="91440" tIns="45720" rIns="91440" bIns="45720" rtlCol="0" anchor="t">
            <a:normAutofit/>
          </a:bodyPr>
          <a:lstStyle/>
          <a:p>
            <a:pPr algn="l"/>
            <a:r>
              <a:rPr lang="es-MX" sz="1600" b="1" i="0" u="none" strike="noStrike" dirty="0">
                <a:solidFill>
                  <a:srgbClr val="000000"/>
                </a:solidFill>
                <a:effectLst/>
                <a:latin typeface="Abadi" panose="020B0604020104020204" pitchFamily="34" charset="0"/>
              </a:rPr>
              <a:t>Key Steps in Data Collection Using SpaceX REST API</a:t>
            </a:r>
          </a:p>
          <a:p>
            <a:pPr algn="l">
              <a:buFont typeface="+mj-lt"/>
              <a:buAutoNum type="arabicPeriod"/>
            </a:pPr>
            <a:r>
              <a:rPr lang="es-MX" sz="1600" b="1" i="0" u="none" strike="noStrike" dirty="0">
                <a:solidFill>
                  <a:srgbClr val="000000"/>
                </a:solidFill>
                <a:effectLst/>
                <a:latin typeface="Abadi" panose="020B0604020104020204" pitchFamily="34" charset="0"/>
              </a:rPr>
              <a:t>Identify API Endpoint</a:t>
            </a:r>
            <a:endParaRPr lang="es-MX" sz="1600" b="0" i="0" u="none" strike="noStrike" dirty="0">
              <a:solidFill>
                <a:srgbClr val="000000"/>
              </a:solidFill>
              <a:effectLst/>
              <a:latin typeface="Abadi" panose="020B0604020104020204" pitchFamily="34" charset="0"/>
            </a:endParaRPr>
          </a:p>
          <a:p>
            <a:pPr lvl="1"/>
            <a:r>
              <a:rPr lang="es-MX" sz="1600" b="0" i="0" u="none" strike="noStrike" dirty="0">
                <a:solidFill>
                  <a:srgbClr val="000000"/>
                </a:solidFill>
                <a:effectLst/>
                <a:latin typeface="Abadi" panose="020B0604020104020204" pitchFamily="34" charset="0"/>
              </a:rPr>
              <a:t>Used the SpaceX API v4: https://api.spacexdata.com/v4/launches</a:t>
            </a:r>
          </a:p>
          <a:p>
            <a:pPr lvl="1"/>
            <a:r>
              <a:rPr lang="es-MX" sz="1600" b="0" i="0" u="none" strike="noStrike" dirty="0">
                <a:solidFill>
                  <a:srgbClr val="000000"/>
                </a:solidFill>
                <a:effectLst/>
                <a:latin typeface="Abadi" panose="020B0604020104020204" pitchFamily="34" charset="0"/>
              </a:rPr>
              <a:t>Retrieved launch details, including flight number, payload mass, launch site, and outcome.</a:t>
            </a:r>
          </a:p>
          <a:p>
            <a:pPr algn="l">
              <a:buFont typeface="+mj-lt"/>
              <a:buAutoNum type="arabicPeriod"/>
            </a:pPr>
            <a:r>
              <a:rPr lang="es-MX" sz="1600" b="1" i="0" u="none" strike="noStrike" dirty="0">
                <a:solidFill>
                  <a:srgbClr val="000000"/>
                </a:solidFill>
                <a:effectLst/>
                <a:latin typeface="Abadi" panose="020B0604020104020204" pitchFamily="34" charset="0"/>
              </a:rPr>
              <a:t>Send API Request</a:t>
            </a:r>
            <a:endParaRPr lang="es-MX" sz="1600" b="0" i="0" u="none" strike="noStrike" dirty="0">
              <a:solidFill>
                <a:srgbClr val="000000"/>
              </a:solidFill>
              <a:effectLst/>
              <a:latin typeface="Abadi" panose="020B0604020104020204" pitchFamily="34" charset="0"/>
            </a:endParaRPr>
          </a:p>
          <a:p>
            <a:pPr lvl="1"/>
            <a:r>
              <a:rPr lang="es-MX" sz="1600" b="0" i="0" u="none" strike="noStrike" dirty="0">
                <a:solidFill>
                  <a:srgbClr val="000000"/>
                </a:solidFill>
                <a:effectLst/>
                <a:latin typeface="Abadi" panose="020B0604020104020204" pitchFamily="34" charset="0"/>
              </a:rPr>
              <a:t>Used the requests library in Python to fetch JSON data.</a:t>
            </a:r>
          </a:p>
          <a:p>
            <a:pPr lvl="1"/>
            <a:r>
              <a:rPr lang="es-MX" sz="1600" b="0" i="0" u="none" strike="noStrike" dirty="0">
                <a:solidFill>
                  <a:srgbClr val="000000"/>
                </a:solidFill>
                <a:effectLst/>
                <a:latin typeface="Abadi" panose="020B0604020104020204" pitchFamily="34" charset="0"/>
              </a:rPr>
              <a:t>Example API call:</a:t>
            </a:r>
          </a:p>
          <a:p>
            <a:pPr marL="457200" lvl="1" indent="0">
              <a:buNone/>
            </a:pPr>
            <a:r>
              <a:rPr lang="es-MX" sz="1600" b="0" i="0" u="none" strike="noStrike" dirty="0">
                <a:solidFill>
                  <a:srgbClr val="000000"/>
                </a:solidFill>
                <a:effectLst/>
                <a:latin typeface="Abadi" panose="020B0604020104020204" pitchFamily="34" charset="0"/>
              </a:rPr>
              <a:t>import requests</a:t>
            </a:r>
          </a:p>
          <a:p>
            <a:pPr marL="457200" lvl="1" indent="0" algn="l">
              <a:buNone/>
            </a:pPr>
            <a:r>
              <a:rPr lang="es-MX" sz="1600" b="0" i="0" u="none" strike="noStrike" dirty="0">
                <a:solidFill>
                  <a:srgbClr val="000000"/>
                </a:solidFill>
                <a:effectLst/>
                <a:latin typeface="Abadi" panose="020B0604020104020204" pitchFamily="34" charset="0"/>
              </a:rPr>
              <a:t>url = "https://api.spacexdata.com/v4/launches"</a:t>
            </a:r>
          </a:p>
          <a:p>
            <a:pPr marL="457200" lvl="1" indent="0" algn="l">
              <a:buNone/>
            </a:pPr>
            <a:r>
              <a:rPr lang="es-MX" sz="1600" b="0" i="0" u="none" strike="noStrike" dirty="0">
                <a:solidFill>
                  <a:srgbClr val="000000"/>
                </a:solidFill>
                <a:effectLst/>
                <a:latin typeface="Abadi" panose="020B0604020104020204" pitchFamily="34" charset="0"/>
              </a:rPr>
              <a:t>response = requests.get(url)</a:t>
            </a:r>
          </a:p>
          <a:p>
            <a:pPr marL="457200" lvl="1" indent="0" algn="l">
              <a:buNone/>
            </a:pPr>
            <a:r>
              <a:rPr lang="es-MX" sz="1600" b="0" i="0" u="none" strike="noStrike" dirty="0">
                <a:solidFill>
                  <a:srgbClr val="000000"/>
                </a:solidFill>
                <a:effectLst/>
                <a:latin typeface="Abadi" panose="020B0604020104020204" pitchFamily="34" charset="0"/>
              </a:rPr>
              <a:t>data = response.json()</a:t>
            </a:r>
          </a:p>
          <a:p>
            <a:pPr marL="457200" lvl="1" indent="0" algn="l">
              <a:buNone/>
            </a:pPr>
            <a:endParaRPr lang="es-MX" sz="1600" b="0" i="0" u="none" strike="noStrike" dirty="0">
              <a:solidFill>
                <a:srgbClr val="000000"/>
              </a:solidFill>
              <a:effectLst/>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7E464DCB-8B9F-9CE1-C064-5D2FE894E307}"/>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CB92435-8F73-DAF2-0911-9DC02F16A1B6}"/>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3" name="Text Placeholder 2">
            <a:extLst>
              <a:ext uri="{FF2B5EF4-FFF2-40B4-BE49-F238E27FC236}">
                <a16:creationId xmlns:a16="http://schemas.microsoft.com/office/drawing/2014/main" id="{8125DCD9-8FDD-47FA-43C0-6C3040AAF495}"/>
              </a:ext>
            </a:extLst>
          </p:cNvPr>
          <p:cNvSpPr>
            <a:spLocks noGrp="1"/>
          </p:cNvSpPr>
          <p:nvPr>
            <p:ph type="body" sz="half" idx="4294967295"/>
          </p:nvPr>
        </p:nvSpPr>
        <p:spPr>
          <a:xfrm>
            <a:off x="770011" y="1678305"/>
            <a:ext cx="10395829" cy="3990975"/>
          </a:xfrm>
          <a:prstGeom prst="rect">
            <a:avLst/>
          </a:prstGeom>
        </p:spPr>
        <p:txBody>
          <a:bodyPr vert="horz" lIns="91440" tIns="45720" rIns="91440" bIns="45720" numCol="2" rtlCol="0" anchor="t">
            <a:normAutofit/>
          </a:bodyPr>
          <a:lstStyle/>
          <a:p>
            <a:pPr marL="0" indent="0">
              <a:buNone/>
            </a:pPr>
            <a:r>
              <a:rPr lang="es-MX" sz="1600" b="1" dirty="0">
                <a:latin typeface="Abadi" panose="020B0604020104020204" pitchFamily="34" charset="0"/>
              </a:rPr>
              <a:t>3. Extract Relevant Fields</a:t>
            </a:r>
          </a:p>
          <a:p>
            <a:r>
              <a:rPr lang="es-MX" sz="1600" dirty="0">
                <a:latin typeface="Abadi" panose="020B0604020104020204" pitchFamily="34" charset="0"/>
              </a:rPr>
              <a:t>Parsed the JSON response to extract:</a:t>
            </a:r>
          </a:p>
          <a:p>
            <a:pPr lvl="1"/>
            <a:r>
              <a:rPr lang="es-MX" sz="1600" dirty="0">
                <a:latin typeface="Abadi" panose="020B0604020104020204" pitchFamily="34" charset="0"/>
              </a:rPr>
              <a:t>Flight Number</a:t>
            </a:r>
          </a:p>
          <a:p>
            <a:pPr lvl="1"/>
            <a:r>
              <a:rPr lang="es-MX" sz="1600" dirty="0">
                <a:latin typeface="Abadi" panose="020B0604020104020204" pitchFamily="34" charset="0"/>
              </a:rPr>
              <a:t>Launch Date &amp; Time</a:t>
            </a:r>
          </a:p>
          <a:p>
            <a:pPr lvl="1"/>
            <a:r>
              <a:rPr lang="es-MX" sz="1600" dirty="0">
                <a:latin typeface="Abadi" panose="020B0604020104020204" pitchFamily="34" charset="0"/>
              </a:rPr>
              <a:t>Launch Site</a:t>
            </a:r>
          </a:p>
          <a:p>
            <a:pPr lvl="1"/>
            <a:r>
              <a:rPr lang="es-MX" sz="1600" dirty="0">
                <a:latin typeface="Abadi" panose="020B0604020104020204" pitchFamily="34" charset="0"/>
              </a:rPr>
              <a:t>Payload Mass</a:t>
            </a:r>
          </a:p>
          <a:p>
            <a:pPr lvl="1"/>
            <a:r>
              <a:rPr lang="es-MX" sz="1600" dirty="0">
                <a:latin typeface="Abadi" panose="020B0604020104020204" pitchFamily="34" charset="0"/>
              </a:rPr>
              <a:t>Orbit</a:t>
            </a:r>
          </a:p>
          <a:p>
            <a:pPr lvl="1"/>
            <a:r>
              <a:rPr lang="es-MX" sz="1600" dirty="0">
                <a:latin typeface="Abadi" panose="020B0604020104020204" pitchFamily="34" charset="0"/>
              </a:rPr>
              <a:t>Landing Outcome</a:t>
            </a:r>
          </a:p>
          <a:p>
            <a:pPr marL="0" indent="0">
              <a:buNone/>
            </a:pPr>
            <a:r>
              <a:rPr lang="es-MX" sz="1600" dirty="0">
                <a:latin typeface="Abadi" panose="020B0604020104020204" pitchFamily="34" charset="0"/>
              </a:rPr>
              <a:t>4. Handle Missing Data</a:t>
            </a:r>
          </a:p>
          <a:p>
            <a:r>
              <a:rPr lang="es-MX" sz="1600" dirty="0">
                <a:latin typeface="Abadi" panose="020B0604020104020204" pitchFamily="34" charset="0"/>
              </a:rPr>
              <a:t>Checked for None values and replaced them accordingly.</a:t>
            </a:r>
          </a:p>
          <a:p>
            <a:r>
              <a:rPr lang="es-MX" sz="1600" dirty="0">
                <a:latin typeface="Abadi" panose="020B0604020104020204" pitchFamily="34" charset="0"/>
              </a:rPr>
              <a:t>Converted null values in JSON to appropriate placeholders.</a:t>
            </a:r>
          </a:p>
          <a:p>
            <a:pPr marL="0" indent="0">
              <a:buNone/>
            </a:pPr>
            <a:r>
              <a:rPr lang="es-MX" sz="1600" dirty="0">
                <a:latin typeface="Abadi" panose="020B0604020104020204" pitchFamily="34" charset="0"/>
              </a:rPr>
              <a:t>5. Store Data in DataFrame</a:t>
            </a:r>
          </a:p>
          <a:p>
            <a:r>
              <a:rPr lang="es-MX" sz="1600" dirty="0">
                <a:latin typeface="Abadi" panose="020B0604020104020204" pitchFamily="34" charset="0"/>
              </a:rPr>
              <a:t>Structured data into a Pandas DataFrame for further analysis.</a:t>
            </a:r>
          </a:p>
          <a:p>
            <a:r>
              <a:rPr lang="es-MX" sz="1600" dirty="0">
                <a:latin typeface="Abadi" panose="020B0604020104020204" pitchFamily="34" charset="0"/>
              </a:rPr>
              <a:t>Saved the dataset as a CSV file for consistency.</a:t>
            </a:r>
          </a:p>
          <a:p>
            <a:pPr marL="0" indent="0">
              <a:buNone/>
            </a:pPr>
            <a:r>
              <a:rPr lang="es-MX" sz="1600" dirty="0">
                <a:latin typeface="Abadi" panose="020B0604020104020204" pitchFamily="34" charset="0"/>
              </a:rPr>
              <a:t>import pandas as pd</a:t>
            </a:r>
          </a:p>
          <a:p>
            <a:pPr marL="0" indent="0">
              <a:buNone/>
            </a:pPr>
            <a:r>
              <a:rPr lang="es-MX" sz="1600" dirty="0">
                <a:latin typeface="Abadi" panose="020B0604020104020204" pitchFamily="34" charset="0"/>
              </a:rPr>
              <a:t>df = pd.DataFrame(data)</a:t>
            </a:r>
          </a:p>
          <a:p>
            <a:pPr marL="0" indent="0">
              <a:buNone/>
            </a:pPr>
            <a:r>
              <a:rPr lang="es-MX" sz="1600" dirty="0">
                <a:latin typeface="Abadi" panose="020B0604020104020204" pitchFamily="34" charset="0"/>
              </a:rPr>
              <a:t>df.to_csv("spacex_launch_data.csv", index=False)</a:t>
            </a:r>
          </a:p>
          <a:p>
            <a:pPr marL="0" indent="0">
              <a:buNone/>
            </a:pPr>
            <a:br>
              <a:rPr lang="es-MX" sz="1600" dirty="0">
                <a:latin typeface="Abadi" panose="020B0604020104020204" pitchFamily="34" charset="0"/>
              </a:rPr>
            </a:br>
            <a:r>
              <a:rPr lang="en-US" sz="1600" dirty="0">
                <a:solidFill>
                  <a:schemeClr val="accent3">
                    <a:lumMod val="25000"/>
                  </a:schemeClr>
                </a:solidFill>
                <a:latin typeface="Abadi" panose="020B0604020104020204" pitchFamily="34" charset="0"/>
                <a:hlinkClick r:id="rId4"/>
              </a:rPr>
              <a:t>GitHub URL</a:t>
            </a:r>
            <a:endParaRPr lang="en-US" sz="16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446E0FF4-D716-C92D-F3B9-E02C78E3C2D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1236065253"/>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12480</TotalTime>
  <Words>6790</Words>
  <Application>Microsoft Macintosh PowerPoint</Application>
  <PresentationFormat>Panorámica</PresentationFormat>
  <Paragraphs>595</Paragraphs>
  <Slides>64</Slides>
  <Notes>5</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64</vt:i4>
      </vt:variant>
    </vt:vector>
  </HeadingPairs>
  <TitlesOfParts>
    <vt:vector size="69" baseType="lpstr">
      <vt:lpstr>Abadi</vt:lpstr>
      <vt:lpstr>Arial</vt:lpstr>
      <vt:lpstr>Calibri</vt:lpstr>
      <vt:lpstr>IBM Plex Mono SemiBold</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David Alejandro Martinez Bueno</cp:lastModifiedBy>
  <cp:revision>244</cp:revision>
  <dcterms:created xsi:type="dcterms:W3CDTF">2021-04-29T18:58:34Z</dcterms:created>
  <dcterms:modified xsi:type="dcterms:W3CDTF">2025-03-25T05:31:16Z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